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1788840"/>
            <a:ext cx="2800350" cy="10972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294" b="1" dirty="0">
                <a:solidFill>
                  <a:srgbClr val="2C3E50"/>
                </a:solidFill>
              </a:rPr>
              <a:t>AI大模型赋能</a:t>
            </a:r>
            <a:pPr algn="l" indent="0" marL="0">
              <a:lnSpc>
                <a:spcPts val="4300"/>
              </a:lnSpc>
              <a:buNone/>
            </a:pPr>
            <a:r>
              <a:rPr lang="en-US" sz="3294" b="1" dirty="0">
                <a:solidFill>
                  <a:srgbClr val="2C3E50"/>
                </a:solidFill>
              </a:rPr>
              <a:t>
</a:t>
            </a:r>
            <a:pPr algn="l" indent="0" marL="0">
              <a:lnSpc>
                <a:spcPts val="4300"/>
              </a:lnSpc>
              <a:buNone/>
            </a:pPr>
            <a:r>
              <a:rPr lang="en-US" sz="3294" b="1" dirty="0">
                <a:solidFill>
                  <a:srgbClr val="2C3E50"/>
                </a:solidFill>
              </a:rPr>
              <a:t>宠物智能管理</a:t>
            </a:r>
            <a:endParaRPr lang="en-US" sz="3294" dirty="0"/>
          </a:p>
        </p:txBody>
      </p:sp>
      <p:sp>
        <p:nvSpPr>
          <p:cNvPr id="4" name="Text 1"/>
          <p:cNvSpPr/>
          <p:nvPr/>
        </p:nvSpPr>
        <p:spPr>
          <a:xfrm>
            <a:off x="428625" y="3057525"/>
            <a:ext cx="2800350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704" dirty="0">
                <a:solidFill>
                  <a:srgbClr val="4A90E2"/>
                </a:solidFill>
              </a:rPr>
              <a:t>从健康监测到智能陪伴的</a:t>
            </a:r>
            <a:pPr algn="l" indent="0" marL="0">
              <a:lnSpc>
                <a:spcPts val="2500"/>
              </a:lnSpc>
              <a:buNone/>
            </a:pPr>
            <a:r>
              <a:rPr lang="en-US" sz="1704" dirty="0">
                <a:solidFill>
                  <a:srgbClr val="4A90E2"/>
                </a:solidFill>
              </a:rPr>
              <a:t>
</a:t>
            </a:r>
            <a:pPr algn="l" indent="0" marL="0">
              <a:lnSpc>
                <a:spcPts val="2500"/>
              </a:lnSpc>
              <a:buNone/>
            </a:pPr>
            <a:r>
              <a:rPr lang="en-US" sz="1704" dirty="0">
                <a:solidFill>
                  <a:srgbClr val="4A90E2"/>
                </a:solidFill>
              </a:rPr>
              <a:t>全方位解决方案</a:t>
            </a:r>
            <a:endParaRPr lang="en-US" sz="1704" dirty="0"/>
          </a:p>
        </p:txBody>
      </p:sp>
      <p:sp>
        <p:nvSpPr>
          <p:cNvPr id="5" name="Text 2"/>
          <p:cNvSpPr/>
          <p:nvPr/>
        </p:nvSpPr>
        <p:spPr>
          <a:xfrm>
            <a:off x="428625" y="4722019"/>
            <a:ext cx="172097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spc="2" kern="0" dirty="0">
                <a:solidFill>
                  <a:srgbClr val="A0AEC0"/>
                </a:solidFill>
              </a:rPr>
              <a:t>SMART PET CARE SOLUTIONS</a:t>
            </a:r>
            <a:endParaRPr lang="en-US" sz="727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413" y="0"/>
            <a:ext cx="54864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2C3E50"/>
                </a:solidFill>
              </a:rPr>
              <a:t>核心技术架构</a:t>
            </a:r>
            <a:endParaRPr lang="en-US" sz="2121" dirty="0"/>
          </a:p>
        </p:txBody>
      </p:sp>
      <p:sp>
        <p:nvSpPr>
          <p:cNvPr id="4" name="Text 1"/>
          <p:cNvSpPr/>
          <p:nvPr/>
        </p:nvSpPr>
        <p:spPr>
          <a:xfrm>
            <a:off x="571500" y="950119"/>
            <a:ext cx="800100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4A90E2"/>
                </a:solidFill>
              </a:rPr>
              <a:t>融合多模态感知、边缘计算与云端大模型，实现端云协同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571500" y="1558789"/>
            <a:ext cx="3985459" cy="674359"/>
          </a:xfrm>
          <a:prstGeom prst="rect">
            <a:avLst/>
          </a:prstGeom>
          <a:solidFill>
            <a:srgbClr val="F7F9FC"/>
          </a:solidFill>
          <a:ln/>
        </p:spPr>
      </p:sp>
      <p:sp>
        <p:nvSpPr>
          <p:cNvPr id="6" name="Shape 3"/>
          <p:cNvSpPr/>
          <p:nvPr/>
        </p:nvSpPr>
        <p:spPr>
          <a:xfrm>
            <a:off x="571500" y="1558789"/>
            <a:ext cx="42863" cy="674359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7" name="Shape 4"/>
          <p:cNvSpPr/>
          <p:nvPr/>
        </p:nvSpPr>
        <p:spPr>
          <a:xfrm>
            <a:off x="700088" y="1644514"/>
            <a:ext cx="285750" cy="285750"/>
          </a:xfrm>
          <a:prstGeom prst="rect">
            <a:avLst/>
          </a:prstGeom>
          <a:solidFill>
            <a:srgbClr val="E2E8F0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66" y="1715951"/>
            <a:ext cx="178594" cy="1428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100138" y="1683804"/>
            <a:ext cx="1447056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C3E50"/>
                </a:solidFill>
              </a:rPr>
              <a:t>云端大模型 (Cloud AI)</a:t>
            </a:r>
            <a:endParaRPr lang="en-US" sz="987" dirty="0"/>
          </a:p>
        </p:txBody>
      </p:sp>
      <p:sp>
        <p:nvSpPr>
          <p:cNvPr id="10" name="Text 6"/>
          <p:cNvSpPr/>
          <p:nvPr/>
        </p:nvSpPr>
        <p:spPr>
          <a:xfrm>
            <a:off x="1100138" y="1987414"/>
            <a:ext cx="3328234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负责复杂行为预测、健康趋势分析与持续模型训练优化。</a:t>
            </a:r>
            <a:endParaRPr lang="en-US" sz="834" dirty="0"/>
          </a:p>
        </p:txBody>
      </p:sp>
      <p:sp>
        <p:nvSpPr>
          <p:cNvPr id="11" name="Shape 7"/>
          <p:cNvSpPr/>
          <p:nvPr/>
        </p:nvSpPr>
        <p:spPr>
          <a:xfrm>
            <a:off x="571500" y="2347447"/>
            <a:ext cx="3985459" cy="674359"/>
          </a:xfrm>
          <a:prstGeom prst="rect">
            <a:avLst/>
          </a:prstGeom>
          <a:solidFill>
            <a:srgbClr val="F7F9FC"/>
          </a:solidFill>
          <a:ln/>
        </p:spPr>
      </p:sp>
      <p:sp>
        <p:nvSpPr>
          <p:cNvPr id="12" name="Shape 8"/>
          <p:cNvSpPr/>
          <p:nvPr/>
        </p:nvSpPr>
        <p:spPr>
          <a:xfrm>
            <a:off x="571500" y="2347447"/>
            <a:ext cx="42863" cy="674359"/>
          </a:xfrm>
          <a:prstGeom prst="rect">
            <a:avLst/>
          </a:prstGeom>
          <a:solidFill>
            <a:srgbClr val="4A90E2"/>
          </a:solidFill>
          <a:ln/>
        </p:spPr>
      </p:sp>
      <p:sp>
        <p:nvSpPr>
          <p:cNvPr id="13" name="Shape 9"/>
          <p:cNvSpPr/>
          <p:nvPr/>
        </p:nvSpPr>
        <p:spPr>
          <a:xfrm>
            <a:off x="700088" y="2433172"/>
            <a:ext cx="285750" cy="285750"/>
          </a:xfrm>
          <a:prstGeom prst="rect">
            <a:avLst/>
          </a:prstGeom>
          <a:solidFill>
            <a:srgbClr val="E3F2FD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2504610"/>
            <a:ext cx="142875" cy="1428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100138" y="2472463"/>
            <a:ext cx="203156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C3E50"/>
                </a:solidFill>
              </a:rPr>
              <a:t>深度学习算法 (Deep Learning)</a:t>
            </a:r>
            <a:endParaRPr lang="en-US" sz="987" dirty="0"/>
          </a:p>
        </p:txBody>
      </p:sp>
      <p:sp>
        <p:nvSpPr>
          <p:cNvPr id="16" name="Text 11"/>
          <p:cNvSpPr/>
          <p:nvPr/>
        </p:nvSpPr>
        <p:spPr>
          <a:xfrm>
            <a:off x="1100138" y="2776072"/>
            <a:ext cx="3328234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CNN图像识别 + RNN时序分析，精准理解宠物意图。</a:t>
            </a:r>
            <a:endParaRPr lang="en-US" sz="834" dirty="0"/>
          </a:p>
        </p:txBody>
      </p:sp>
      <p:sp>
        <p:nvSpPr>
          <p:cNvPr id="17" name="Shape 12"/>
          <p:cNvSpPr/>
          <p:nvPr/>
        </p:nvSpPr>
        <p:spPr>
          <a:xfrm>
            <a:off x="571500" y="3136106"/>
            <a:ext cx="3985459" cy="674359"/>
          </a:xfrm>
          <a:prstGeom prst="rect">
            <a:avLst/>
          </a:prstGeom>
          <a:solidFill>
            <a:srgbClr val="F7F9FC"/>
          </a:solidFill>
          <a:ln/>
        </p:spPr>
      </p:sp>
      <p:sp>
        <p:nvSpPr>
          <p:cNvPr id="18" name="Shape 13"/>
          <p:cNvSpPr/>
          <p:nvPr/>
        </p:nvSpPr>
        <p:spPr>
          <a:xfrm>
            <a:off x="571500" y="3136106"/>
            <a:ext cx="42863" cy="674359"/>
          </a:xfrm>
          <a:prstGeom prst="rect">
            <a:avLst/>
          </a:prstGeom>
          <a:solidFill>
            <a:srgbClr val="4A90E2"/>
          </a:solidFill>
          <a:ln/>
        </p:spPr>
      </p:sp>
      <p:sp>
        <p:nvSpPr>
          <p:cNvPr id="19" name="Shape 14"/>
          <p:cNvSpPr/>
          <p:nvPr/>
        </p:nvSpPr>
        <p:spPr>
          <a:xfrm>
            <a:off x="700088" y="3221831"/>
            <a:ext cx="285750" cy="285750"/>
          </a:xfrm>
          <a:prstGeom prst="rect">
            <a:avLst/>
          </a:prstGeom>
          <a:solidFill>
            <a:srgbClr val="E3F2FD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" y="3293269"/>
            <a:ext cx="142875" cy="14287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100138" y="3261122"/>
            <a:ext cx="188196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C3E50"/>
                </a:solidFill>
              </a:rPr>
              <a:t>边缘计算 (Edge Computing)</a:t>
            </a:r>
            <a:endParaRPr lang="en-US" sz="987" dirty="0"/>
          </a:p>
        </p:txBody>
      </p:sp>
      <p:sp>
        <p:nvSpPr>
          <p:cNvPr id="22" name="Text 16"/>
          <p:cNvSpPr/>
          <p:nvPr/>
        </p:nvSpPr>
        <p:spPr>
          <a:xfrm>
            <a:off x="1100138" y="3564731"/>
            <a:ext cx="3328234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本地实时处理数据，降低延迟，保障隐私安全。</a:t>
            </a:r>
            <a:endParaRPr lang="en-US" sz="834" dirty="0"/>
          </a:p>
        </p:txBody>
      </p:sp>
      <p:sp>
        <p:nvSpPr>
          <p:cNvPr id="23" name="Shape 17"/>
          <p:cNvSpPr/>
          <p:nvPr/>
        </p:nvSpPr>
        <p:spPr>
          <a:xfrm>
            <a:off x="571500" y="3924765"/>
            <a:ext cx="3985459" cy="674359"/>
          </a:xfrm>
          <a:prstGeom prst="rect">
            <a:avLst/>
          </a:prstGeom>
          <a:solidFill>
            <a:srgbClr val="F7F9FC"/>
          </a:solidFill>
          <a:ln/>
        </p:spPr>
      </p:sp>
      <p:sp>
        <p:nvSpPr>
          <p:cNvPr id="24" name="Shape 18"/>
          <p:cNvSpPr/>
          <p:nvPr/>
        </p:nvSpPr>
        <p:spPr>
          <a:xfrm>
            <a:off x="571500" y="3924765"/>
            <a:ext cx="42863" cy="674359"/>
          </a:xfrm>
          <a:prstGeom prst="rect">
            <a:avLst/>
          </a:prstGeom>
          <a:solidFill>
            <a:srgbClr val="ED8936"/>
          </a:solidFill>
          <a:ln/>
        </p:spPr>
      </p:sp>
      <p:sp>
        <p:nvSpPr>
          <p:cNvPr id="25" name="Shape 19"/>
          <p:cNvSpPr/>
          <p:nvPr/>
        </p:nvSpPr>
        <p:spPr>
          <a:xfrm>
            <a:off x="700088" y="4010490"/>
            <a:ext cx="285750" cy="285750"/>
          </a:xfrm>
          <a:prstGeom prst="rect">
            <a:avLst/>
          </a:prstGeom>
          <a:solidFill>
            <a:srgbClr val="FFEBD6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66" y="4081928"/>
            <a:ext cx="178594" cy="142875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100138" y="4049781"/>
            <a:ext cx="1620794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C3E50"/>
                </a:solidFill>
              </a:rPr>
              <a:t>多模态感知 (Perception)</a:t>
            </a:r>
            <a:endParaRPr lang="en-US" sz="987" dirty="0"/>
          </a:p>
        </p:txBody>
      </p:sp>
      <p:sp>
        <p:nvSpPr>
          <p:cNvPr id="28" name="Text 21"/>
          <p:cNvSpPr/>
          <p:nvPr/>
        </p:nvSpPr>
        <p:spPr>
          <a:xfrm>
            <a:off x="1100138" y="4353390"/>
            <a:ext cx="3328234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视觉 + 音频 + 传感器数据融合，全方位采集信息。</a:t>
            </a:r>
            <a:endParaRPr lang="en-US" sz="834" dirty="0"/>
          </a:p>
        </p:txBody>
      </p:sp>
      <p:sp>
        <p:nvSpPr>
          <p:cNvPr id="29" name="Shape 22"/>
          <p:cNvSpPr/>
          <p:nvPr/>
        </p:nvSpPr>
        <p:spPr>
          <a:xfrm>
            <a:off x="4985584" y="1452860"/>
            <a:ext cx="3586916" cy="3000375"/>
          </a:xfrm>
          <a:prstGeom prst="rect">
            <a:avLst/>
          </a:prstGeom>
          <a:solidFill>
            <a:srgbClr val="FFFFFF"/>
          </a:solidFill>
          <a:ln w="9144">
            <a:solidFill>
              <a:srgbClr val="E2E8F0"/>
            </a:solidFill>
            <a:prstDash val="solid"/>
          </a:ln>
        </p:spPr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022" y="1524298"/>
            <a:ext cx="3444041" cy="2857500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5828909" y="4560391"/>
            <a:ext cx="1900238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A0AEC0"/>
                </a:solidFill>
              </a:rPr>
              <a:t>基于计算机视觉的动物行为分析模型示意图</a:t>
            </a:r>
            <a:endParaRPr lang="en-US" sz="727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2C3E50"/>
                </a:solidFill>
              </a:rPr>
              <a:t>展望：人宠共生新未来</a:t>
            </a:r>
            <a:endParaRPr lang="en-US" sz="2121" dirty="0"/>
          </a:p>
        </p:txBody>
      </p:sp>
      <p:sp>
        <p:nvSpPr>
          <p:cNvPr id="4" name="Text 1"/>
          <p:cNvSpPr/>
          <p:nvPr/>
        </p:nvSpPr>
        <p:spPr>
          <a:xfrm>
            <a:off x="571500" y="950119"/>
            <a:ext cx="800100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4A90E2"/>
                </a:solidFill>
              </a:rPr>
              <a:t>AI技术持续深化情感理解与跨物种交流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571500" y="1735959"/>
            <a:ext cx="4400550" cy="798649"/>
          </a:xfrm>
          <a:prstGeom prst="rect">
            <a:avLst/>
          </a:prstGeom>
          <a:solidFill>
            <a:srgbClr val="F7F9FC"/>
          </a:solidFill>
          <a:ln/>
        </p:spPr>
      </p:sp>
      <p:sp>
        <p:nvSpPr>
          <p:cNvPr id="6" name="Shape 3"/>
          <p:cNvSpPr/>
          <p:nvPr/>
        </p:nvSpPr>
        <p:spPr>
          <a:xfrm>
            <a:off x="685800" y="1850259"/>
            <a:ext cx="357188" cy="357188"/>
          </a:xfrm>
          <a:prstGeom prst="ellipse">
            <a:avLst/>
          </a:prstGeom>
          <a:solidFill>
            <a:srgbClr val="FFFFFF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84" y="1943128"/>
            <a:ext cx="150019" cy="1714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85863" y="1850259"/>
            <a:ext cx="3671888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C3E50"/>
                </a:solidFill>
              </a:rPr>
              <a:t>精准医疗与健康预测</a:t>
            </a:r>
            <a:endParaRPr lang="en-US" sz="987" dirty="0"/>
          </a:p>
        </p:txBody>
      </p:sp>
      <p:sp>
        <p:nvSpPr>
          <p:cNvPr id="9" name="Text 5"/>
          <p:cNvSpPr/>
          <p:nvPr/>
        </p:nvSpPr>
        <p:spPr>
          <a:xfrm>
            <a:off x="1185863" y="2100290"/>
            <a:ext cx="3671888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64748B"/>
                </a:solidFill>
              </a:rPr>
              <a:t>从"生病治疗"转向"预测预防"，基于基因与大数据的个性化健康管理方案。</a:t>
            </a:r>
            <a:endParaRPr lang="en-US" sz="834" dirty="0"/>
          </a:p>
        </p:txBody>
      </p:sp>
      <p:sp>
        <p:nvSpPr>
          <p:cNvPr id="10" name="Shape 6"/>
          <p:cNvSpPr/>
          <p:nvPr/>
        </p:nvSpPr>
        <p:spPr>
          <a:xfrm>
            <a:off x="571500" y="2620333"/>
            <a:ext cx="4400550" cy="638640"/>
          </a:xfrm>
          <a:prstGeom prst="rect">
            <a:avLst/>
          </a:prstGeom>
          <a:solidFill>
            <a:srgbClr val="F7F9FC"/>
          </a:solidFill>
          <a:ln/>
        </p:spPr>
      </p:sp>
      <p:sp>
        <p:nvSpPr>
          <p:cNvPr id="11" name="Shape 7"/>
          <p:cNvSpPr/>
          <p:nvPr/>
        </p:nvSpPr>
        <p:spPr>
          <a:xfrm>
            <a:off x="685800" y="2734633"/>
            <a:ext cx="357188" cy="357188"/>
          </a:xfrm>
          <a:prstGeom prst="ellipse">
            <a:avLst/>
          </a:prstGeom>
          <a:solidFill>
            <a:srgbClr val="FFFFFF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69" y="2827502"/>
            <a:ext cx="171450" cy="1714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85863" y="2734633"/>
            <a:ext cx="3655089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C3E50"/>
                </a:solidFill>
              </a:rPr>
              <a:t>基于情感计算的深度陪伴</a:t>
            </a:r>
            <a:endParaRPr lang="en-US" sz="987" dirty="0"/>
          </a:p>
        </p:txBody>
      </p:sp>
      <p:sp>
        <p:nvSpPr>
          <p:cNvPr id="14" name="Text 9"/>
          <p:cNvSpPr/>
          <p:nvPr/>
        </p:nvSpPr>
        <p:spPr>
          <a:xfrm>
            <a:off x="1185863" y="2984664"/>
            <a:ext cx="3655089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64748B"/>
                </a:solidFill>
              </a:rPr>
              <a:t>AI将具备更强的情商，能够理解宠物的复杂情绪并提供类人的情感支持。</a:t>
            </a:r>
            <a:endParaRPr lang="en-US" sz="834" dirty="0"/>
          </a:p>
        </p:txBody>
      </p:sp>
      <p:sp>
        <p:nvSpPr>
          <p:cNvPr id="15" name="Shape 10"/>
          <p:cNvSpPr/>
          <p:nvPr/>
        </p:nvSpPr>
        <p:spPr>
          <a:xfrm>
            <a:off x="571500" y="3344698"/>
            <a:ext cx="4400550" cy="638640"/>
          </a:xfrm>
          <a:prstGeom prst="rect">
            <a:avLst/>
          </a:prstGeom>
          <a:solidFill>
            <a:srgbClr val="F7F9FC"/>
          </a:solidFill>
          <a:ln/>
        </p:spPr>
      </p:sp>
      <p:sp>
        <p:nvSpPr>
          <p:cNvPr id="16" name="Shape 11"/>
          <p:cNvSpPr/>
          <p:nvPr/>
        </p:nvSpPr>
        <p:spPr>
          <a:xfrm>
            <a:off x="685800" y="3458998"/>
            <a:ext cx="357188" cy="357188"/>
          </a:xfrm>
          <a:prstGeom prst="ellipse">
            <a:avLst/>
          </a:prstGeom>
          <a:solidFill>
            <a:srgbClr val="FFFFFF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8" y="3551867"/>
            <a:ext cx="214313" cy="17145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185863" y="3458998"/>
            <a:ext cx="331470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C3E50"/>
                </a:solidFill>
              </a:rPr>
              <a:t>跨物种交流翻译系统</a:t>
            </a:r>
            <a:endParaRPr lang="en-US" sz="987" dirty="0"/>
          </a:p>
        </p:txBody>
      </p:sp>
      <p:sp>
        <p:nvSpPr>
          <p:cNvPr id="19" name="Text 13"/>
          <p:cNvSpPr/>
          <p:nvPr/>
        </p:nvSpPr>
        <p:spPr>
          <a:xfrm>
            <a:off x="1185863" y="3709029"/>
            <a:ext cx="3314700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64748B"/>
                </a:solidFill>
              </a:rPr>
              <a:t>解码宠物语言，打破人宠沟通障碍，实现真正意义上的双向交流。</a:t>
            </a:r>
            <a:endParaRPr lang="en-US" sz="834" dirty="0"/>
          </a:p>
        </p:txBody>
      </p:sp>
      <p:sp>
        <p:nvSpPr>
          <p:cNvPr id="20" name="Shape 14"/>
          <p:cNvSpPr/>
          <p:nvPr/>
        </p:nvSpPr>
        <p:spPr>
          <a:xfrm>
            <a:off x="571500" y="4069063"/>
            <a:ext cx="4400550" cy="638640"/>
          </a:xfrm>
          <a:prstGeom prst="rect">
            <a:avLst/>
          </a:prstGeom>
          <a:solidFill>
            <a:srgbClr val="F7F9FC"/>
          </a:solidFill>
          <a:ln/>
        </p:spPr>
      </p:sp>
      <p:sp>
        <p:nvSpPr>
          <p:cNvPr id="21" name="Shape 15"/>
          <p:cNvSpPr/>
          <p:nvPr/>
        </p:nvSpPr>
        <p:spPr>
          <a:xfrm>
            <a:off x="685800" y="4183363"/>
            <a:ext cx="357188" cy="357188"/>
          </a:xfrm>
          <a:prstGeom prst="ellipse">
            <a:avLst/>
          </a:prstGeom>
          <a:solidFill>
            <a:srgbClr val="FFFFFF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38" y="4276232"/>
            <a:ext cx="214313" cy="17145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185863" y="4183363"/>
            <a:ext cx="3540789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C3E50"/>
                </a:solidFill>
              </a:rPr>
              <a:t>智能行为训练教练</a:t>
            </a:r>
            <a:endParaRPr lang="en-US" sz="987" dirty="0"/>
          </a:p>
        </p:txBody>
      </p:sp>
      <p:sp>
        <p:nvSpPr>
          <p:cNvPr id="24" name="Text 17"/>
          <p:cNvSpPr/>
          <p:nvPr/>
        </p:nvSpPr>
        <p:spPr>
          <a:xfrm>
            <a:off x="1185863" y="4433395"/>
            <a:ext cx="3540789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64748B"/>
                </a:solidFill>
              </a:rPr>
              <a:t>AI定制科学的训练计划，辅助主人纠正宠物不良行为，培养良好习惯。</a:t>
            </a:r>
            <a:endParaRPr lang="en-US" sz="834" dirty="0"/>
          </a:p>
        </p:txBody>
      </p:sp>
      <p:pic>
        <p:nvPicPr>
          <p:cNvPr id="2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100" y="1507331"/>
            <a:ext cx="3200400" cy="3429000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5229225" y="4318397"/>
            <a:ext cx="1450125" cy="475059"/>
          </a:xfrm>
          <a:prstGeom prst="rect">
            <a:avLst/>
          </a:prstGeom>
          <a:solidFill>
            <a:srgbClr val="ED8936"/>
          </a:solidFill>
          <a:ln/>
        </p:spPr>
      </p:sp>
      <p:sp>
        <p:nvSpPr>
          <p:cNvPr id="27" name="Text 19"/>
          <p:cNvSpPr/>
          <p:nvPr/>
        </p:nvSpPr>
        <p:spPr>
          <a:xfrm>
            <a:off x="5229225" y="4318397"/>
            <a:ext cx="1450125" cy="475059"/>
          </a:xfrm>
          <a:prstGeom prst="rect">
            <a:avLst/>
          </a:prstGeom>
          <a:noFill/>
          <a:ln/>
        </p:spPr>
        <p:txBody>
          <a:bodyPr wrap="square" lIns="255143" tIns="170053" rIns="255143" bIns="170053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"科技让爱更懂你"</a:t>
            </a:r>
            <a:endParaRPr lang="en-US" sz="88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4982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2C3E50"/>
                </a:solidFill>
              </a:rPr>
              <a:t>智能宠物管理的新时代已经到来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571500" y="1041202"/>
            <a:ext cx="8001000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4A90E2"/>
                </a:solidFill>
              </a:rPr>
              <a:t>AI驱动 · 数据赋能 · 精准照护</a:t>
            </a:r>
            <a:endParaRPr lang="en-US" sz="1269" dirty="0"/>
          </a:p>
        </p:txBody>
      </p:sp>
      <p:sp>
        <p:nvSpPr>
          <p:cNvPr id="5" name="Text 2"/>
          <p:cNvSpPr/>
          <p:nvPr/>
        </p:nvSpPr>
        <p:spPr>
          <a:xfrm>
            <a:off x="571500" y="2061167"/>
            <a:ext cx="3714750" cy="15087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 indent="0" marL="0">
              <a:lnSpc>
                <a:spcPts val="2000"/>
              </a:lnSpc>
              <a:buNone/>
            </a:pPr>
            <a:r>
              <a:rPr lang="en-US" sz="1159" dirty="0">
                <a:solidFill>
                  <a:srgbClr val="4A5568"/>
                </a:solidFill>
              </a:rPr>
              <a:t>随着AI大模型技术的成熟，宠物管理正在从传统的人工照料转向智能化、数据驱动的精准管理模式。通过整合多种智能设备与AI算法，我们能够实现对宠物健康状态的实时监测、行为模式的深度分析以及个性化的照护方案。这不仅提升了宠物的生活质量，也大幅降低了主人的照料负担。</a:t>
            </a:r>
            <a:endParaRPr lang="en-US" sz="1159" dirty="0"/>
          </a:p>
        </p:txBody>
      </p:sp>
      <p:sp>
        <p:nvSpPr>
          <p:cNvPr id="6" name="Shape 3"/>
          <p:cNvSpPr/>
          <p:nvPr/>
        </p:nvSpPr>
        <p:spPr>
          <a:xfrm>
            <a:off x="571500" y="3712769"/>
            <a:ext cx="1181091" cy="732234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44" y="3827069"/>
            <a:ext cx="257175" cy="2286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5800" y="4141394"/>
            <a:ext cx="952491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C3E50"/>
                </a:solidFill>
              </a:rPr>
              <a:t>实时监测</a:t>
            </a:r>
            <a:endParaRPr lang="en-US" sz="885" dirty="0"/>
          </a:p>
        </p:txBody>
      </p:sp>
      <p:sp>
        <p:nvSpPr>
          <p:cNvPr id="9" name="Shape 5"/>
          <p:cNvSpPr/>
          <p:nvPr/>
        </p:nvSpPr>
        <p:spPr>
          <a:xfrm>
            <a:off x="1838316" y="3712769"/>
            <a:ext cx="1181091" cy="732234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47" y="3827069"/>
            <a:ext cx="228600" cy="2286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952616" y="4141394"/>
            <a:ext cx="952491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C3E50"/>
                </a:solidFill>
              </a:rPr>
              <a:t>深度分析</a:t>
            </a:r>
            <a:endParaRPr lang="en-US" sz="885" dirty="0"/>
          </a:p>
        </p:txBody>
      </p:sp>
      <p:sp>
        <p:nvSpPr>
          <p:cNvPr id="12" name="Shape 7"/>
          <p:cNvSpPr/>
          <p:nvPr/>
        </p:nvSpPr>
        <p:spPr>
          <a:xfrm>
            <a:off x="3105131" y="3712769"/>
            <a:ext cx="1181091" cy="732234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650" y="3827069"/>
            <a:ext cx="200025" cy="2286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3219431" y="4141394"/>
            <a:ext cx="952491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C3E50"/>
                </a:solidFill>
              </a:rPr>
              <a:t>个性化照护</a:t>
            </a:r>
            <a:endParaRPr lang="en-US" sz="885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088" y="1752898"/>
            <a:ext cx="3000375" cy="30003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2C3E50"/>
                </a:solidFill>
              </a:rPr>
              <a:t>健康诊断：多维数据构建宠物健康画像</a:t>
            </a:r>
            <a:endParaRPr lang="en-US" sz="2121" dirty="0"/>
          </a:p>
        </p:txBody>
      </p:sp>
      <p:sp>
        <p:nvSpPr>
          <p:cNvPr id="4" name="Text 1"/>
          <p:cNvSpPr/>
          <p:nvPr/>
        </p:nvSpPr>
        <p:spPr>
          <a:xfrm>
            <a:off x="571500" y="950119"/>
            <a:ext cx="800100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4A90E2"/>
                </a:solidFill>
              </a:rPr>
              <a:t>整合多源传感器数据，建立全方位健康档案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571500" y="1300163"/>
            <a:ext cx="4400550" cy="614363"/>
          </a:xfrm>
          <a:prstGeom prst="rect">
            <a:avLst/>
          </a:prstGeom>
          <a:solidFill>
            <a:srgbClr val="F7F9FC"/>
          </a:solidFill>
          <a:ln/>
        </p:spPr>
      </p:sp>
      <p:sp>
        <p:nvSpPr>
          <p:cNvPr id="6" name="Shape 3"/>
          <p:cNvSpPr/>
          <p:nvPr/>
        </p:nvSpPr>
        <p:spPr>
          <a:xfrm>
            <a:off x="714375" y="1428750"/>
            <a:ext cx="357188" cy="357188"/>
          </a:xfrm>
          <a:prstGeom prst="ellipse">
            <a:avLst/>
          </a:prstGeom>
          <a:solidFill>
            <a:srgbClr val="ED8936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61" y="1535906"/>
            <a:ext cx="125016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14438" y="1407319"/>
            <a:ext cx="3614738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C3E50"/>
                </a:solidFill>
              </a:rPr>
              <a:t>智能Tag</a:t>
            </a:r>
            <a:endParaRPr lang="en-US" sz="987" dirty="0"/>
          </a:p>
        </p:txBody>
      </p:sp>
      <p:sp>
        <p:nvSpPr>
          <p:cNvPr id="9" name="Text 5"/>
          <p:cNvSpPr/>
          <p:nvPr/>
        </p:nvSpPr>
        <p:spPr>
          <a:xfrm>
            <a:off x="1214438" y="1643063"/>
            <a:ext cx="3614738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记录运动轨迹 · 推算运动时长 · 监测睡眠质量</a:t>
            </a:r>
            <a:endParaRPr lang="en-US" sz="834" dirty="0"/>
          </a:p>
        </p:txBody>
      </p:sp>
      <p:sp>
        <p:nvSpPr>
          <p:cNvPr id="10" name="Shape 6"/>
          <p:cNvSpPr/>
          <p:nvPr/>
        </p:nvSpPr>
        <p:spPr>
          <a:xfrm>
            <a:off x="571500" y="1985963"/>
            <a:ext cx="4400550" cy="614363"/>
          </a:xfrm>
          <a:prstGeom prst="rect">
            <a:avLst/>
          </a:prstGeom>
          <a:solidFill>
            <a:srgbClr val="F7F9FC"/>
          </a:solidFill>
          <a:ln/>
        </p:spPr>
      </p:sp>
      <p:sp>
        <p:nvSpPr>
          <p:cNvPr id="11" name="Shape 7"/>
          <p:cNvSpPr/>
          <p:nvPr/>
        </p:nvSpPr>
        <p:spPr>
          <a:xfrm>
            <a:off x="714375" y="2114550"/>
            <a:ext cx="357188" cy="357188"/>
          </a:xfrm>
          <a:prstGeom prst="ellipse">
            <a:avLst/>
          </a:prstGeom>
          <a:solidFill>
            <a:srgbClr val="ED8936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61" y="2221706"/>
            <a:ext cx="125016" cy="14287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214438" y="2093119"/>
            <a:ext cx="3614738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C3E50"/>
                </a:solidFill>
              </a:rPr>
              <a:t>智能喂食器</a:t>
            </a:r>
            <a:endParaRPr lang="en-US" sz="987" dirty="0"/>
          </a:p>
        </p:txBody>
      </p:sp>
      <p:sp>
        <p:nvSpPr>
          <p:cNvPr id="14" name="Text 9"/>
          <p:cNvSpPr/>
          <p:nvPr/>
        </p:nvSpPr>
        <p:spPr>
          <a:xfrm>
            <a:off x="1214438" y="2328863"/>
            <a:ext cx="3614738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记录每日喂食量 · 统计进食间隔 · 分析食欲变化</a:t>
            </a:r>
            <a:endParaRPr lang="en-US" sz="834" dirty="0"/>
          </a:p>
        </p:txBody>
      </p:sp>
      <p:sp>
        <p:nvSpPr>
          <p:cNvPr id="15" name="Shape 10"/>
          <p:cNvSpPr/>
          <p:nvPr/>
        </p:nvSpPr>
        <p:spPr>
          <a:xfrm>
            <a:off x="571500" y="2671763"/>
            <a:ext cx="4400550" cy="614363"/>
          </a:xfrm>
          <a:prstGeom prst="rect">
            <a:avLst/>
          </a:prstGeom>
          <a:solidFill>
            <a:srgbClr val="F7F9FC"/>
          </a:solidFill>
          <a:ln/>
        </p:spPr>
      </p:sp>
      <p:sp>
        <p:nvSpPr>
          <p:cNvPr id="16" name="Shape 11"/>
          <p:cNvSpPr/>
          <p:nvPr/>
        </p:nvSpPr>
        <p:spPr>
          <a:xfrm>
            <a:off x="714375" y="2800350"/>
            <a:ext cx="357188" cy="357188"/>
          </a:xfrm>
          <a:prstGeom prst="ellipse">
            <a:avLst/>
          </a:prstGeom>
          <a:solidFill>
            <a:srgbClr val="ED8936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61" y="2907506"/>
            <a:ext cx="125016" cy="1428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214438" y="2778919"/>
            <a:ext cx="3614738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C3E50"/>
                </a:solidFill>
              </a:rPr>
              <a:t>智能猫砂盆</a:t>
            </a:r>
            <a:endParaRPr lang="en-US" sz="987" dirty="0"/>
          </a:p>
        </p:txBody>
      </p:sp>
      <p:sp>
        <p:nvSpPr>
          <p:cNvPr id="19" name="Text 13"/>
          <p:cNvSpPr/>
          <p:nvPr/>
        </p:nvSpPr>
        <p:spPr>
          <a:xfrm>
            <a:off x="1214438" y="3014663"/>
            <a:ext cx="3614738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监测排便次数 · 记录排便时间 · 识别异常排泄</a:t>
            </a:r>
            <a:endParaRPr lang="en-US" sz="834" dirty="0"/>
          </a:p>
        </p:txBody>
      </p:sp>
      <p:sp>
        <p:nvSpPr>
          <p:cNvPr id="20" name="Shape 14"/>
          <p:cNvSpPr/>
          <p:nvPr/>
        </p:nvSpPr>
        <p:spPr>
          <a:xfrm>
            <a:off x="571500" y="3357563"/>
            <a:ext cx="4400550" cy="614363"/>
          </a:xfrm>
          <a:prstGeom prst="rect">
            <a:avLst/>
          </a:prstGeom>
          <a:solidFill>
            <a:srgbClr val="F7F9FC"/>
          </a:solidFill>
          <a:ln/>
        </p:spPr>
      </p:sp>
      <p:sp>
        <p:nvSpPr>
          <p:cNvPr id="21" name="Shape 15"/>
          <p:cNvSpPr/>
          <p:nvPr/>
        </p:nvSpPr>
        <p:spPr>
          <a:xfrm>
            <a:off x="714375" y="3486150"/>
            <a:ext cx="357188" cy="357188"/>
          </a:xfrm>
          <a:prstGeom prst="ellipse">
            <a:avLst/>
          </a:prstGeom>
          <a:solidFill>
            <a:srgbClr val="ED8936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91" y="3593306"/>
            <a:ext cx="107156" cy="14287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214438" y="3464719"/>
            <a:ext cx="3614738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C3E50"/>
                </a:solidFill>
              </a:rPr>
              <a:t>智能饮水机</a:t>
            </a:r>
            <a:endParaRPr lang="en-US" sz="987" dirty="0"/>
          </a:p>
        </p:txBody>
      </p:sp>
      <p:sp>
        <p:nvSpPr>
          <p:cNvPr id="24" name="Text 17"/>
          <p:cNvSpPr/>
          <p:nvPr/>
        </p:nvSpPr>
        <p:spPr>
          <a:xfrm>
            <a:off x="1214438" y="3700463"/>
            <a:ext cx="3614738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统计饮水总量 · 分析饮水频次 · 预警脱水风险</a:t>
            </a:r>
            <a:endParaRPr lang="en-US" sz="834" dirty="0"/>
          </a:p>
        </p:txBody>
      </p:sp>
      <p:sp>
        <p:nvSpPr>
          <p:cNvPr id="25" name="Shape 18"/>
          <p:cNvSpPr/>
          <p:nvPr/>
        </p:nvSpPr>
        <p:spPr>
          <a:xfrm>
            <a:off x="571500" y="4043363"/>
            <a:ext cx="4400550" cy="614363"/>
          </a:xfrm>
          <a:prstGeom prst="rect">
            <a:avLst/>
          </a:prstGeom>
          <a:solidFill>
            <a:srgbClr val="F7F9FC"/>
          </a:solidFill>
          <a:ln/>
        </p:spPr>
      </p:sp>
      <p:sp>
        <p:nvSpPr>
          <p:cNvPr id="26" name="Shape 19"/>
          <p:cNvSpPr/>
          <p:nvPr/>
        </p:nvSpPr>
        <p:spPr>
          <a:xfrm>
            <a:off x="714375" y="4171950"/>
            <a:ext cx="357188" cy="357188"/>
          </a:xfrm>
          <a:prstGeom prst="ellipse">
            <a:avLst/>
          </a:prstGeom>
          <a:solidFill>
            <a:srgbClr val="ED8936"/>
          </a:solidFill>
          <a:ln/>
        </p:spPr>
      </p:sp>
      <p:pic>
        <p:nvPicPr>
          <p:cNvPr id="2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02" y="4279106"/>
            <a:ext cx="160734" cy="142875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1214438" y="4150519"/>
            <a:ext cx="3614738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C3E50"/>
                </a:solidFill>
              </a:rPr>
              <a:t>AI摄像头</a:t>
            </a:r>
            <a:endParaRPr lang="en-US" sz="987" dirty="0"/>
          </a:p>
        </p:txBody>
      </p:sp>
      <p:sp>
        <p:nvSpPr>
          <p:cNvPr id="29" name="Text 21"/>
          <p:cNvSpPr/>
          <p:nvPr/>
        </p:nvSpPr>
        <p:spPr>
          <a:xfrm>
            <a:off x="1214438" y="4386263"/>
            <a:ext cx="3614738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分析体态变化 · 监测毛色健康 · 估算体重数据</a:t>
            </a:r>
            <a:endParaRPr lang="en-US" sz="834" dirty="0"/>
          </a:p>
        </p:txBody>
      </p:sp>
      <p:sp>
        <p:nvSpPr>
          <p:cNvPr id="30" name="Shape 22"/>
          <p:cNvSpPr/>
          <p:nvPr/>
        </p:nvSpPr>
        <p:spPr>
          <a:xfrm>
            <a:off x="5372100" y="1507331"/>
            <a:ext cx="3200400" cy="1428750"/>
          </a:xfrm>
          <a:prstGeom prst="rect">
            <a:avLst/>
          </a:prstGeom>
          <a:solidFill>
            <a:srgbClr val="F0F0F0"/>
          </a:solidFill>
          <a:ln/>
        </p:spPr>
      </p:sp>
      <p:pic>
        <p:nvPicPr>
          <p:cNvPr id="3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2100" y="1507331"/>
            <a:ext cx="3200400" cy="1428750"/>
          </a:xfrm>
          <a:prstGeom prst="rect">
            <a:avLst/>
          </a:prstGeom>
        </p:spPr>
      </p:pic>
      <p:sp>
        <p:nvSpPr>
          <p:cNvPr id="32" name="Shape 23"/>
          <p:cNvSpPr/>
          <p:nvPr/>
        </p:nvSpPr>
        <p:spPr>
          <a:xfrm>
            <a:off x="5372100" y="3078956"/>
            <a:ext cx="3200400" cy="1428750"/>
          </a:xfrm>
          <a:prstGeom prst="rect">
            <a:avLst/>
          </a:prstGeom>
          <a:solidFill>
            <a:srgbClr val="F0F0F0"/>
          </a:solidFill>
          <a:ln/>
        </p:spPr>
      </p:sp>
      <p:pic>
        <p:nvPicPr>
          <p:cNvPr id="3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2100" y="3078956"/>
            <a:ext cx="320040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2C3E50"/>
                </a:solidFill>
              </a:rPr>
              <a:t>疾病预警：AI识别健康风险信号</a:t>
            </a:r>
            <a:endParaRPr lang="en-US" sz="2121" dirty="0"/>
          </a:p>
        </p:txBody>
      </p:sp>
      <p:sp>
        <p:nvSpPr>
          <p:cNvPr id="4" name="Text 1"/>
          <p:cNvSpPr/>
          <p:nvPr/>
        </p:nvSpPr>
        <p:spPr>
          <a:xfrm>
            <a:off x="571500" y="950119"/>
            <a:ext cx="800100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4A90E2"/>
                </a:solidFill>
              </a:rPr>
              <a:t>通过机器学习分析异常行为与生理指标，实现早期预警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571500" y="1371600"/>
            <a:ext cx="44005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 indent="0" marL="0">
              <a:lnSpc>
                <a:spcPts val="1800"/>
              </a:lnSpc>
              <a:buNone/>
            </a:pPr>
            <a:r>
              <a:rPr lang="en-US" sz="1050" dirty="0">
                <a:solidFill>
                  <a:srgbClr val="4A5568"/>
                </a:solidFill>
              </a:rPr>
              <a:t>AI大模型通过对历史数据的深度学习，能够敏锐捕捉宠物的细微变化。当多维数据出现特定组合的异常时，系统会立即发出预警，帮助主人在疾病早期介入。</a:t>
            </a:r>
            <a:endParaRPr lang="en-US" sz="1050" dirty="0"/>
          </a:p>
        </p:txBody>
      </p:sp>
      <p:sp>
        <p:nvSpPr>
          <p:cNvPr id="6" name="Shape 3"/>
          <p:cNvSpPr/>
          <p:nvPr/>
        </p:nvSpPr>
        <p:spPr>
          <a:xfrm>
            <a:off x="571500" y="2271713"/>
            <a:ext cx="4400550" cy="403622"/>
          </a:xfrm>
          <a:prstGeom prst="rect">
            <a:avLst/>
          </a:prstGeom>
          <a:solidFill>
            <a:srgbClr val="F7F9FC"/>
          </a:solidFill>
          <a:ln/>
        </p:spPr>
      </p:sp>
      <p:sp>
        <p:nvSpPr>
          <p:cNvPr id="7" name="Shape 4"/>
          <p:cNvSpPr/>
          <p:nvPr/>
        </p:nvSpPr>
        <p:spPr>
          <a:xfrm>
            <a:off x="571500" y="2271713"/>
            <a:ext cx="35719" cy="403622"/>
          </a:xfrm>
          <a:prstGeom prst="rect">
            <a:avLst/>
          </a:prstGeom>
          <a:solidFill>
            <a:srgbClr val="4A90E2"/>
          </a:solidFill>
          <a:ln/>
        </p:spPr>
      </p:sp>
      <p:sp>
        <p:nvSpPr>
          <p:cNvPr id="8" name="Text 5"/>
          <p:cNvSpPr/>
          <p:nvPr/>
        </p:nvSpPr>
        <p:spPr>
          <a:xfrm>
            <a:off x="714375" y="2378869"/>
            <a:ext cx="185826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C3E50"/>
                </a:solidFill>
              </a:rPr>
              <a:t>运动量下降 + 饮水增加</a:t>
            </a:r>
            <a:endParaRPr lang="en-US" sz="885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518" y="2409230"/>
            <a:ext cx="112514" cy="12858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970907" y="2378869"/>
            <a:ext cx="185826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ED8936"/>
                </a:solidFill>
              </a:rPr>
              <a:t>关节炎 / 糖尿病风险</a:t>
            </a:r>
            <a:endParaRPr lang="en-US" sz="885" dirty="0"/>
          </a:p>
        </p:txBody>
      </p:sp>
      <p:sp>
        <p:nvSpPr>
          <p:cNvPr id="11" name="Shape 7"/>
          <p:cNvSpPr/>
          <p:nvPr/>
        </p:nvSpPr>
        <p:spPr>
          <a:xfrm>
            <a:off x="571500" y="2782491"/>
            <a:ext cx="4400550" cy="403622"/>
          </a:xfrm>
          <a:prstGeom prst="rect">
            <a:avLst/>
          </a:prstGeom>
          <a:solidFill>
            <a:srgbClr val="F7F9FC"/>
          </a:solidFill>
          <a:ln/>
        </p:spPr>
      </p:sp>
      <p:sp>
        <p:nvSpPr>
          <p:cNvPr id="12" name="Shape 8"/>
          <p:cNvSpPr/>
          <p:nvPr/>
        </p:nvSpPr>
        <p:spPr>
          <a:xfrm>
            <a:off x="571500" y="2782491"/>
            <a:ext cx="35719" cy="403622"/>
          </a:xfrm>
          <a:prstGeom prst="rect">
            <a:avLst/>
          </a:prstGeom>
          <a:solidFill>
            <a:srgbClr val="4A90E2"/>
          </a:solidFill>
          <a:ln/>
        </p:spPr>
      </p:sp>
      <p:sp>
        <p:nvSpPr>
          <p:cNvPr id="13" name="Text 9"/>
          <p:cNvSpPr/>
          <p:nvPr/>
        </p:nvSpPr>
        <p:spPr>
          <a:xfrm>
            <a:off x="714375" y="2889647"/>
            <a:ext cx="185826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C3E50"/>
                </a:solidFill>
              </a:rPr>
              <a:t>排便异常 + 食欲减退</a:t>
            </a:r>
            <a:endParaRPr lang="en-US" sz="885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518" y="2920008"/>
            <a:ext cx="112514" cy="1285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2970907" y="2889647"/>
            <a:ext cx="185826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ED8936"/>
                </a:solidFill>
              </a:rPr>
              <a:t>消化系统疾病</a:t>
            </a:r>
            <a:endParaRPr lang="en-US" sz="885" dirty="0"/>
          </a:p>
        </p:txBody>
      </p:sp>
      <p:sp>
        <p:nvSpPr>
          <p:cNvPr id="16" name="Shape 11"/>
          <p:cNvSpPr/>
          <p:nvPr/>
        </p:nvSpPr>
        <p:spPr>
          <a:xfrm>
            <a:off x="571500" y="3293269"/>
            <a:ext cx="4400550" cy="403622"/>
          </a:xfrm>
          <a:prstGeom prst="rect">
            <a:avLst/>
          </a:prstGeom>
          <a:solidFill>
            <a:srgbClr val="F7F9FC"/>
          </a:solidFill>
          <a:ln/>
        </p:spPr>
      </p:sp>
      <p:sp>
        <p:nvSpPr>
          <p:cNvPr id="17" name="Shape 12"/>
          <p:cNvSpPr/>
          <p:nvPr/>
        </p:nvSpPr>
        <p:spPr>
          <a:xfrm>
            <a:off x="571500" y="3293269"/>
            <a:ext cx="35719" cy="403622"/>
          </a:xfrm>
          <a:prstGeom prst="rect">
            <a:avLst/>
          </a:prstGeom>
          <a:solidFill>
            <a:srgbClr val="4A90E2"/>
          </a:solidFill>
          <a:ln/>
        </p:spPr>
      </p:sp>
      <p:sp>
        <p:nvSpPr>
          <p:cNvPr id="18" name="Text 13"/>
          <p:cNvSpPr/>
          <p:nvPr/>
        </p:nvSpPr>
        <p:spPr>
          <a:xfrm>
            <a:off x="714375" y="3400425"/>
            <a:ext cx="185826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C3E50"/>
                </a:solidFill>
              </a:rPr>
              <a:t>毛色暗淡 + 体重下降</a:t>
            </a:r>
            <a:endParaRPr lang="en-US" sz="885" dirty="0"/>
          </a:p>
        </p:txBody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518" y="3430786"/>
            <a:ext cx="112514" cy="12858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2970907" y="3400425"/>
            <a:ext cx="185826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ED8936"/>
                </a:solidFill>
              </a:rPr>
              <a:t>营养不良 / 慢性病</a:t>
            </a:r>
            <a:endParaRPr lang="en-US" sz="885" dirty="0"/>
          </a:p>
        </p:txBody>
      </p:sp>
      <p:sp>
        <p:nvSpPr>
          <p:cNvPr id="21" name="Shape 15"/>
          <p:cNvSpPr/>
          <p:nvPr/>
        </p:nvSpPr>
        <p:spPr>
          <a:xfrm>
            <a:off x="571500" y="3804047"/>
            <a:ext cx="4400550" cy="403622"/>
          </a:xfrm>
          <a:prstGeom prst="rect">
            <a:avLst/>
          </a:prstGeom>
          <a:solidFill>
            <a:srgbClr val="F7F9FC"/>
          </a:solidFill>
          <a:ln/>
        </p:spPr>
      </p:sp>
      <p:sp>
        <p:nvSpPr>
          <p:cNvPr id="22" name="Shape 16"/>
          <p:cNvSpPr/>
          <p:nvPr/>
        </p:nvSpPr>
        <p:spPr>
          <a:xfrm>
            <a:off x="571500" y="3804047"/>
            <a:ext cx="35719" cy="403622"/>
          </a:xfrm>
          <a:prstGeom prst="rect">
            <a:avLst/>
          </a:prstGeom>
          <a:solidFill>
            <a:srgbClr val="4A90E2"/>
          </a:solidFill>
          <a:ln/>
        </p:spPr>
      </p:sp>
      <p:sp>
        <p:nvSpPr>
          <p:cNvPr id="23" name="Text 17"/>
          <p:cNvSpPr/>
          <p:nvPr/>
        </p:nvSpPr>
        <p:spPr>
          <a:xfrm>
            <a:off x="714375" y="3911203"/>
            <a:ext cx="185826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C3E50"/>
                </a:solidFill>
              </a:rPr>
              <a:t>睡眠时间异常增加</a:t>
            </a:r>
            <a:endParaRPr lang="en-US" sz="885" dirty="0"/>
          </a:p>
        </p:txBody>
      </p:sp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5518" y="3941564"/>
            <a:ext cx="112514" cy="128588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2970907" y="3911203"/>
            <a:ext cx="185826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ED8936"/>
                </a:solidFill>
              </a:rPr>
              <a:t>疲劳 / 抑郁信号</a:t>
            </a:r>
            <a:endParaRPr lang="en-US" sz="885" dirty="0"/>
          </a:p>
        </p:txBody>
      </p:sp>
      <p:pic>
        <p:nvPicPr>
          <p:cNvPr id="2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100" y="1488579"/>
            <a:ext cx="3200400" cy="285750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5372100" y="4453235"/>
            <a:ext cx="3200400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A0AEC0"/>
                </a:solidFill>
              </a:rPr>
              <a:t>AI摄像头实时分析宠物行为与状态</a:t>
            </a:r>
            <a:endParaRPr lang="en-US" sz="72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30861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6100"/>
            <a:ext cx="3657600" cy="20574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300538" y="428625"/>
            <a:ext cx="4414838" cy="3771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36" b="1" dirty="0">
                <a:solidFill>
                  <a:srgbClr val="2C3E50"/>
                </a:solidFill>
              </a:rPr>
              <a:t>自动陪伴：多模态感知</a:t>
            </a:r>
            <a:endParaRPr lang="en-US" sz="2436" dirty="0"/>
          </a:p>
        </p:txBody>
      </p:sp>
      <p:sp>
        <p:nvSpPr>
          <p:cNvPr id="6" name="Text 1"/>
          <p:cNvSpPr/>
          <p:nvPr/>
        </p:nvSpPr>
        <p:spPr>
          <a:xfrm>
            <a:off x="4300538" y="891518"/>
            <a:ext cx="441483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4A90E2"/>
                </a:solidFill>
              </a:rPr>
              <a:t>实时捕捉宠物情绪与行为需求</a:t>
            </a:r>
            <a:endParaRPr lang="en-US" sz="1269" dirty="0"/>
          </a:p>
        </p:txBody>
      </p:sp>
      <p:sp>
        <p:nvSpPr>
          <p:cNvPr id="7" name="Text 2"/>
          <p:cNvSpPr/>
          <p:nvPr/>
        </p:nvSpPr>
        <p:spPr>
          <a:xfrm>
            <a:off x="4086225" y="1312999"/>
            <a:ext cx="46291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50" dirty="0">
                <a:solidFill>
                  <a:srgbClr val="4A5568"/>
                </a:solidFill>
              </a:rPr>
              <a:t>AI大模型通过整合视觉、听觉及环境传感器数据，构建全天候的感知网络，精准识别宠物的即时状态与潜在需求。</a:t>
            </a:r>
            <a:endParaRPr lang="en-US" sz="1050" dirty="0"/>
          </a:p>
        </p:txBody>
      </p:sp>
      <p:sp>
        <p:nvSpPr>
          <p:cNvPr id="8" name="Shape 3"/>
          <p:cNvSpPr/>
          <p:nvPr/>
        </p:nvSpPr>
        <p:spPr>
          <a:xfrm>
            <a:off x="4086225" y="1941649"/>
            <a:ext cx="4629150" cy="69258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" name="Shape 4"/>
          <p:cNvSpPr/>
          <p:nvPr/>
        </p:nvSpPr>
        <p:spPr>
          <a:xfrm>
            <a:off x="4086225" y="1941649"/>
            <a:ext cx="28575" cy="692581"/>
          </a:xfrm>
          <a:prstGeom prst="rect">
            <a:avLst/>
          </a:prstGeom>
          <a:solidFill>
            <a:srgbClr val="4A90E2"/>
          </a:solidFill>
          <a:ln/>
        </p:spPr>
      </p:sp>
      <p:sp>
        <p:nvSpPr>
          <p:cNvPr id="10" name="Shape 5"/>
          <p:cNvSpPr/>
          <p:nvPr/>
        </p:nvSpPr>
        <p:spPr>
          <a:xfrm>
            <a:off x="4200525" y="2055949"/>
            <a:ext cx="400050" cy="400050"/>
          </a:xfrm>
          <a:prstGeom prst="rect">
            <a:avLst/>
          </a:prstGeom>
          <a:solidFill>
            <a:srgbClr val="F0F4F8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541" y="2155961"/>
            <a:ext cx="150019" cy="20002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714875" y="2055949"/>
            <a:ext cx="385765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2C3E50"/>
                </a:solidFill>
              </a:rPr>
              <a:t>音频检测 (Audio)</a:t>
            </a:r>
            <a:endParaRPr lang="en-US" sz="1090" dirty="0"/>
          </a:p>
        </p:txBody>
      </p:sp>
      <p:sp>
        <p:nvSpPr>
          <p:cNvPr id="13" name="Text 7"/>
          <p:cNvSpPr/>
          <p:nvPr/>
        </p:nvSpPr>
        <p:spPr>
          <a:xfrm>
            <a:off x="4714875" y="2339913"/>
            <a:ext cx="3857653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42" dirty="0">
                <a:solidFill>
                  <a:srgbClr val="64748B"/>
                </a:solidFill>
              </a:rPr>
              <a:t>实时分析叫声频率与音调变化，区分兴奋、焦虑或痛苦等情绪表达。</a:t>
            </a:r>
            <a:endParaRPr lang="en-US" sz="942" dirty="0"/>
          </a:p>
        </p:txBody>
      </p:sp>
      <p:sp>
        <p:nvSpPr>
          <p:cNvPr id="14" name="Shape 8"/>
          <p:cNvSpPr/>
          <p:nvPr/>
        </p:nvSpPr>
        <p:spPr>
          <a:xfrm>
            <a:off x="4086225" y="2748530"/>
            <a:ext cx="4629150" cy="69258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5" name="Shape 9"/>
          <p:cNvSpPr/>
          <p:nvPr/>
        </p:nvSpPr>
        <p:spPr>
          <a:xfrm>
            <a:off x="4086225" y="2748530"/>
            <a:ext cx="28575" cy="692581"/>
          </a:xfrm>
          <a:prstGeom prst="rect">
            <a:avLst/>
          </a:prstGeom>
          <a:solidFill>
            <a:srgbClr val="4A90E2"/>
          </a:solidFill>
          <a:ln/>
        </p:spPr>
      </p:sp>
      <p:sp>
        <p:nvSpPr>
          <p:cNvPr id="16" name="Shape 10"/>
          <p:cNvSpPr/>
          <p:nvPr/>
        </p:nvSpPr>
        <p:spPr>
          <a:xfrm>
            <a:off x="4200525" y="2862830"/>
            <a:ext cx="400050" cy="400050"/>
          </a:xfrm>
          <a:prstGeom prst="rect">
            <a:avLst/>
          </a:prstGeom>
          <a:solidFill>
            <a:srgbClr val="F0F4F8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036" y="2962842"/>
            <a:ext cx="225028" cy="20002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4714875" y="2862830"/>
            <a:ext cx="385765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2C3E50"/>
                </a:solidFill>
              </a:rPr>
              <a:t>视频检测 (Video)</a:t>
            </a:r>
            <a:endParaRPr lang="en-US" sz="1090" dirty="0"/>
          </a:p>
        </p:txBody>
      </p:sp>
      <p:sp>
        <p:nvSpPr>
          <p:cNvPr id="19" name="Text 12"/>
          <p:cNvSpPr/>
          <p:nvPr/>
        </p:nvSpPr>
        <p:spPr>
          <a:xfrm>
            <a:off x="4714875" y="3146794"/>
            <a:ext cx="3857653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42" dirty="0">
                <a:solidFill>
                  <a:srgbClr val="64748B"/>
                </a:solidFill>
              </a:rPr>
              <a:t>利用计算机视觉捕捉行为模式，识别奔跑、睡眠、破坏等具体动作。</a:t>
            </a:r>
            <a:endParaRPr lang="en-US" sz="942" dirty="0"/>
          </a:p>
        </p:txBody>
      </p:sp>
      <p:sp>
        <p:nvSpPr>
          <p:cNvPr id="20" name="Shape 13"/>
          <p:cNvSpPr/>
          <p:nvPr/>
        </p:nvSpPr>
        <p:spPr>
          <a:xfrm>
            <a:off x="4086225" y="3555411"/>
            <a:ext cx="4629150" cy="69258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1" name="Shape 14"/>
          <p:cNvSpPr/>
          <p:nvPr/>
        </p:nvSpPr>
        <p:spPr>
          <a:xfrm>
            <a:off x="4086225" y="3555411"/>
            <a:ext cx="28575" cy="692581"/>
          </a:xfrm>
          <a:prstGeom prst="rect">
            <a:avLst/>
          </a:prstGeom>
          <a:solidFill>
            <a:srgbClr val="4A90E2"/>
          </a:solidFill>
          <a:ln/>
        </p:spPr>
      </p:sp>
      <p:sp>
        <p:nvSpPr>
          <p:cNvPr id="22" name="Shape 15"/>
          <p:cNvSpPr/>
          <p:nvPr/>
        </p:nvSpPr>
        <p:spPr>
          <a:xfrm>
            <a:off x="4200525" y="3669711"/>
            <a:ext cx="400050" cy="400050"/>
          </a:xfrm>
          <a:prstGeom prst="rect">
            <a:avLst/>
          </a:prstGeom>
          <a:solidFill>
            <a:srgbClr val="F0F4F8"/>
          </a:solidFill>
          <a:ln/>
        </p:spPr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0538" y="3769723"/>
            <a:ext cx="200025" cy="200025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4714875" y="3669711"/>
            <a:ext cx="385765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2C3E50"/>
                </a:solidFill>
              </a:rPr>
              <a:t>触发机制 (Triggers)</a:t>
            </a:r>
            <a:endParaRPr lang="en-US" sz="1090" dirty="0"/>
          </a:p>
        </p:txBody>
      </p:sp>
      <p:sp>
        <p:nvSpPr>
          <p:cNvPr id="25" name="Text 17"/>
          <p:cNvSpPr/>
          <p:nvPr/>
        </p:nvSpPr>
        <p:spPr>
          <a:xfrm>
            <a:off x="4714875" y="3953675"/>
            <a:ext cx="3857653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42" dirty="0">
                <a:solidFill>
                  <a:srgbClr val="64748B"/>
                </a:solidFill>
              </a:rPr>
              <a:t>支持主人远程指令介入，或基于时间与环境参数自动触发陪伴模式。</a:t>
            </a:r>
            <a:endParaRPr lang="en-US" sz="94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2C3E50"/>
                </a:solidFill>
              </a:rPr>
              <a:t>智能陪伴对策——个性化响应宠物需求</a:t>
            </a:r>
            <a:endParaRPr lang="en-US" sz="2121" dirty="0"/>
          </a:p>
        </p:txBody>
      </p:sp>
      <p:sp>
        <p:nvSpPr>
          <p:cNvPr id="4" name="Text 1"/>
          <p:cNvSpPr/>
          <p:nvPr/>
        </p:nvSpPr>
        <p:spPr>
          <a:xfrm>
            <a:off x="571500" y="950119"/>
            <a:ext cx="800100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4A90E2"/>
                </a:solidFill>
              </a:rPr>
              <a:t>基于实时感知的自动化照护方案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571500" y="1271588"/>
            <a:ext cx="64293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50" dirty="0">
                <a:solidFill>
                  <a:srgbClr val="4A5568"/>
                </a:solidFill>
              </a:rPr>
              <a:t>针对不同的宠物情绪与需求，AI系统能够提供个性化的应对策略。从安抚情绪到满足生理需求，智能设备实现了全天候的主动式关怀。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785813" y="1871663"/>
            <a:ext cx="178593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spc="1" kern="0" dirty="0">
                <a:solidFill>
                  <a:srgbClr val="A0AEC0"/>
                </a:solidFill>
              </a:rPr>
              <a:t>情绪 / 需求</a:t>
            </a:r>
            <a:endParaRPr lang="en-US" sz="885" dirty="0"/>
          </a:p>
        </p:txBody>
      </p:sp>
      <p:sp>
        <p:nvSpPr>
          <p:cNvPr id="7" name="Text 4"/>
          <p:cNvSpPr/>
          <p:nvPr/>
        </p:nvSpPr>
        <p:spPr>
          <a:xfrm>
            <a:off x="2714625" y="1871663"/>
            <a:ext cx="2750344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spc="1" kern="0" dirty="0">
                <a:solidFill>
                  <a:srgbClr val="A0AEC0"/>
                </a:solidFill>
              </a:rPr>
              <a:t>AI 感知信号</a:t>
            </a:r>
            <a:endParaRPr lang="en-US" sz="885" dirty="0"/>
          </a:p>
        </p:txBody>
      </p:sp>
      <p:sp>
        <p:nvSpPr>
          <p:cNvPr id="8" name="Text 5"/>
          <p:cNvSpPr/>
          <p:nvPr/>
        </p:nvSpPr>
        <p:spPr>
          <a:xfrm>
            <a:off x="5607844" y="1871663"/>
            <a:ext cx="2750344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spc="1" kern="0" dirty="0">
                <a:solidFill>
                  <a:srgbClr val="A0AEC0"/>
                </a:solidFill>
              </a:rPr>
              <a:t>自动执行对策</a:t>
            </a:r>
            <a:endParaRPr lang="en-US" sz="885" dirty="0"/>
          </a:p>
        </p:txBody>
      </p:sp>
      <p:sp>
        <p:nvSpPr>
          <p:cNvPr id="9" name="Shape 6"/>
          <p:cNvSpPr/>
          <p:nvPr/>
        </p:nvSpPr>
        <p:spPr>
          <a:xfrm>
            <a:off x="571500" y="2189559"/>
            <a:ext cx="8001000" cy="557213"/>
          </a:xfrm>
          <a:prstGeom prst="rect">
            <a:avLst/>
          </a:prstGeom>
          <a:solidFill>
            <a:srgbClr val="F7F9FC"/>
          </a:solidFill>
          <a:ln/>
        </p:spPr>
      </p:sp>
      <p:sp>
        <p:nvSpPr>
          <p:cNvPr id="10" name="Shape 7"/>
          <p:cNvSpPr/>
          <p:nvPr/>
        </p:nvSpPr>
        <p:spPr>
          <a:xfrm>
            <a:off x="657225" y="2289572"/>
            <a:ext cx="357188" cy="357188"/>
          </a:xfrm>
          <a:prstGeom prst="ellipse">
            <a:avLst/>
          </a:prstGeom>
          <a:solidFill>
            <a:srgbClr val="ED8936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3" y="2382441"/>
            <a:ext cx="214313" cy="17145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121569" y="2354759"/>
            <a:ext cx="77529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2C3E50"/>
                </a:solidFill>
              </a:rPr>
              <a:t>无聊 / 焦虑</a:t>
            </a:r>
            <a:endParaRPr lang="en-US" sz="109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038" y="2421731"/>
            <a:ext cx="142875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2800350" y="2371725"/>
            <a:ext cx="21860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4A5568"/>
                </a:solidFill>
              </a:rPr>
              <a:t>持续走动、叫声频繁、破坏性行为前兆</a:t>
            </a:r>
            <a:endParaRPr lang="en-US" sz="942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844" y="2421731"/>
            <a:ext cx="142875" cy="1143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822156" y="2275284"/>
            <a:ext cx="2664619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4A5568"/>
                </a:solidFill>
              </a:rPr>
              <a:t>启动</a:t>
            </a:r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2C3E50"/>
                </a:solidFill>
              </a:rPr>
              <a:t>激光炮逗宠</a:t>
            </a:r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4A5568"/>
                </a:solidFill>
              </a:rPr>
              <a:t>、播放</a:t>
            </a:r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2C3E50"/>
                </a:solidFill>
              </a:rPr>
              <a:t>主人声音</a:t>
            </a:r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4A5568"/>
                </a:solidFill>
              </a:rPr>
              <a:t>、开启电视节</a:t>
            </a:r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4A5568"/>
                </a:solidFill>
              </a:rPr>
              <a:t>目</a:t>
            </a:r>
            <a:endParaRPr lang="en-US" sz="942" dirty="0"/>
          </a:p>
        </p:txBody>
      </p:sp>
      <p:sp>
        <p:nvSpPr>
          <p:cNvPr id="17" name="Shape 11"/>
          <p:cNvSpPr/>
          <p:nvPr/>
        </p:nvSpPr>
        <p:spPr>
          <a:xfrm>
            <a:off x="571500" y="2832497"/>
            <a:ext cx="8001000" cy="528638"/>
          </a:xfrm>
          <a:prstGeom prst="rect">
            <a:avLst/>
          </a:prstGeom>
          <a:solidFill>
            <a:srgbClr val="F7F9FC"/>
          </a:solidFill>
          <a:ln/>
        </p:spPr>
      </p:sp>
      <p:sp>
        <p:nvSpPr>
          <p:cNvPr id="18" name="Shape 12"/>
          <p:cNvSpPr/>
          <p:nvPr/>
        </p:nvSpPr>
        <p:spPr>
          <a:xfrm>
            <a:off x="657225" y="2918222"/>
            <a:ext cx="357188" cy="357188"/>
          </a:xfrm>
          <a:prstGeom prst="ellipse">
            <a:avLst/>
          </a:prstGeom>
          <a:solidFill>
            <a:srgbClr val="ED8936"/>
          </a:solidFill>
          <a:ln/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09" y="3011091"/>
            <a:ext cx="150019" cy="17145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1121569" y="2983409"/>
            <a:ext cx="31435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2C3E50"/>
                </a:solidFill>
              </a:rPr>
              <a:t>饥饿</a:t>
            </a:r>
            <a:endParaRPr lang="en-US" sz="1090" dirty="0"/>
          </a:p>
        </p:txBody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6038" y="3050381"/>
            <a:ext cx="114300" cy="11430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2771775" y="3000375"/>
            <a:ext cx="205742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4A5568"/>
                </a:solidFill>
              </a:rPr>
              <a:t>在喂食器附近徘徊、特定的乞食叫声</a:t>
            </a:r>
            <a:endParaRPr lang="en-US" sz="942" dirty="0"/>
          </a:p>
        </p:txBody>
      </p:sp>
      <p:pic>
        <p:nvPicPr>
          <p:cNvPr id="2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7844" y="3050381"/>
            <a:ext cx="114300" cy="114300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5793581" y="3000375"/>
            <a:ext cx="205748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4A5568"/>
                </a:solidFill>
              </a:rPr>
              <a:t>智能喂食器</a:t>
            </a:r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2C3E50"/>
                </a:solidFill>
              </a:rPr>
              <a:t>自动放粮</a:t>
            </a:r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4A5568"/>
                </a:solidFill>
              </a:rPr>
              <a:t>、推送进食通知</a:t>
            </a:r>
            <a:endParaRPr lang="en-US" sz="942" dirty="0"/>
          </a:p>
        </p:txBody>
      </p:sp>
      <p:sp>
        <p:nvSpPr>
          <p:cNvPr id="25" name="Shape 16"/>
          <p:cNvSpPr/>
          <p:nvPr/>
        </p:nvSpPr>
        <p:spPr>
          <a:xfrm>
            <a:off x="571500" y="3446859"/>
            <a:ext cx="8001000" cy="528638"/>
          </a:xfrm>
          <a:prstGeom prst="rect">
            <a:avLst/>
          </a:prstGeom>
          <a:solidFill>
            <a:srgbClr val="F7F9FC"/>
          </a:solidFill>
          <a:ln/>
        </p:spPr>
      </p:sp>
      <p:sp>
        <p:nvSpPr>
          <p:cNvPr id="26" name="Shape 17"/>
          <p:cNvSpPr/>
          <p:nvPr/>
        </p:nvSpPr>
        <p:spPr>
          <a:xfrm>
            <a:off x="657225" y="3532584"/>
            <a:ext cx="357188" cy="357188"/>
          </a:xfrm>
          <a:prstGeom prst="ellipse">
            <a:avLst/>
          </a:prstGeom>
          <a:solidFill>
            <a:srgbClr val="ED8936"/>
          </a:solidFill>
          <a:ln/>
        </p:spPr>
      </p:sp>
      <p:pic>
        <p:nvPicPr>
          <p:cNvPr id="2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094" y="3625453"/>
            <a:ext cx="171450" cy="171450"/>
          </a:xfrm>
          <a:prstGeom prst="rect">
            <a:avLst/>
          </a:prstGeom>
        </p:spPr>
      </p:pic>
      <p:sp>
        <p:nvSpPr>
          <p:cNvPr id="28" name="Text 18"/>
          <p:cNvSpPr/>
          <p:nvPr/>
        </p:nvSpPr>
        <p:spPr>
          <a:xfrm>
            <a:off x="1121569" y="3597771"/>
            <a:ext cx="62867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2C3E50"/>
                </a:solidFill>
              </a:rPr>
              <a:t>温度不适</a:t>
            </a:r>
            <a:endParaRPr lang="en-US" sz="1090" dirty="0"/>
          </a:p>
        </p:txBody>
      </p:sp>
      <p:pic>
        <p:nvPicPr>
          <p:cNvPr id="2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6038" y="3664744"/>
            <a:ext cx="71438" cy="114300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2728913" y="3614738"/>
            <a:ext cx="180025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4A5568"/>
                </a:solidFill>
              </a:rPr>
              <a:t>张嘴喘气、躲避阳光、身体蜷缩</a:t>
            </a:r>
            <a:endParaRPr lang="en-US" sz="942" dirty="0"/>
          </a:p>
        </p:txBody>
      </p:sp>
      <p:pic>
        <p:nvPicPr>
          <p:cNvPr id="3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07844" y="3664744"/>
            <a:ext cx="114300" cy="114300"/>
          </a:xfrm>
          <a:prstGeom prst="rect">
            <a:avLst/>
          </a:prstGeom>
        </p:spPr>
      </p:pic>
      <p:sp>
        <p:nvSpPr>
          <p:cNvPr id="32" name="Text 20"/>
          <p:cNvSpPr/>
          <p:nvPr/>
        </p:nvSpPr>
        <p:spPr>
          <a:xfrm>
            <a:off x="5793581" y="3614738"/>
            <a:ext cx="244324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4A5568"/>
                </a:solidFill>
              </a:rPr>
              <a:t>联动智能家居</a:t>
            </a:r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2C3E50"/>
                </a:solidFill>
              </a:rPr>
              <a:t>调节空调温度</a:t>
            </a:r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4A5568"/>
                </a:solidFill>
              </a:rPr>
              <a:t>、开启空气循环</a:t>
            </a:r>
            <a:endParaRPr lang="en-US" sz="94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2C3E50"/>
                </a:solidFill>
              </a:rPr>
              <a:t>行为分析：智能清洁管理</a:t>
            </a:r>
            <a:endParaRPr lang="en-US" sz="2121" dirty="0"/>
          </a:p>
        </p:txBody>
      </p:sp>
      <p:sp>
        <p:nvSpPr>
          <p:cNvPr id="4" name="Text 1"/>
          <p:cNvSpPr/>
          <p:nvPr/>
        </p:nvSpPr>
        <p:spPr>
          <a:xfrm>
            <a:off x="571500" y="950119"/>
            <a:ext cx="800100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4A90E2"/>
                </a:solidFill>
              </a:rPr>
              <a:t>识别呕吐、排泄异常等行为，联动扫地机器人实现定点清洁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571500" y="1328738"/>
            <a:ext cx="4400550" cy="585788"/>
          </a:xfrm>
          <a:prstGeom prst="rect">
            <a:avLst/>
          </a:prstGeom>
          <a:solidFill>
            <a:srgbClr val="F7F9FC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8" y="1446609"/>
            <a:ext cx="171450" cy="1428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7263" y="1414463"/>
            <a:ext cx="57150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C3E50"/>
                </a:solidFill>
              </a:rPr>
              <a:t>呕吐检测</a:t>
            </a:r>
            <a:endParaRPr lang="en-US" sz="987" dirty="0"/>
          </a:p>
        </p:txBody>
      </p:sp>
      <p:sp>
        <p:nvSpPr>
          <p:cNvPr id="8" name="Text 4"/>
          <p:cNvSpPr/>
          <p:nvPr/>
        </p:nvSpPr>
        <p:spPr>
          <a:xfrm>
            <a:off x="957263" y="1664494"/>
            <a:ext cx="45720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视觉识别</a:t>
            </a:r>
            <a:endParaRPr lang="en-US" sz="834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13" y="1703784"/>
            <a:ext cx="75009" cy="8572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03772" y="1664494"/>
            <a:ext cx="68580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标记污染区域</a:t>
            </a:r>
            <a:endParaRPr lang="en-US" sz="834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722" y="1703784"/>
            <a:ext cx="75009" cy="8572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478881" y="1664494"/>
            <a:ext cx="102870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扫地机器人定点清洁</a:t>
            </a:r>
            <a:endParaRPr lang="en-US" sz="834" dirty="0"/>
          </a:p>
        </p:txBody>
      </p:sp>
      <p:sp>
        <p:nvSpPr>
          <p:cNvPr id="13" name="Shape 7"/>
          <p:cNvSpPr/>
          <p:nvPr/>
        </p:nvSpPr>
        <p:spPr>
          <a:xfrm>
            <a:off x="571500" y="2000250"/>
            <a:ext cx="4400550" cy="585788"/>
          </a:xfrm>
          <a:prstGeom prst="rect">
            <a:avLst/>
          </a:prstGeom>
          <a:solidFill>
            <a:srgbClr val="F7F9FC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88" y="2118122"/>
            <a:ext cx="171450" cy="14287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57263" y="2085975"/>
            <a:ext cx="57150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C3E50"/>
                </a:solidFill>
              </a:rPr>
              <a:t>异地排泄</a:t>
            </a:r>
            <a:endParaRPr lang="en-US" sz="987" dirty="0"/>
          </a:p>
        </p:txBody>
      </p:sp>
      <p:sp>
        <p:nvSpPr>
          <p:cNvPr id="16" name="Text 9"/>
          <p:cNvSpPr/>
          <p:nvPr/>
        </p:nvSpPr>
        <p:spPr>
          <a:xfrm>
            <a:off x="957263" y="2336006"/>
            <a:ext cx="45720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位置识别</a:t>
            </a:r>
            <a:endParaRPr lang="en-US" sz="834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1613" y="2375297"/>
            <a:ext cx="75009" cy="85725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603772" y="2336006"/>
            <a:ext cx="45720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污染定位</a:t>
            </a:r>
            <a:endParaRPr lang="en-US" sz="834" dirty="0"/>
          </a:p>
        </p:txBody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8122" y="2375297"/>
            <a:ext cx="75009" cy="85725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2250281" y="2336006"/>
            <a:ext cx="80010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自动清理并除味</a:t>
            </a:r>
            <a:endParaRPr lang="en-US" sz="834" dirty="0"/>
          </a:p>
        </p:txBody>
      </p:sp>
      <p:sp>
        <p:nvSpPr>
          <p:cNvPr id="21" name="Shape 12"/>
          <p:cNvSpPr/>
          <p:nvPr/>
        </p:nvSpPr>
        <p:spPr>
          <a:xfrm>
            <a:off x="571500" y="2671763"/>
            <a:ext cx="4400550" cy="585788"/>
          </a:xfrm>
          <a:prstGeom prst="rect">
            <a:avLst/>
          </a:prstGeom>
          <a:solidFill>
            <a:srgbClr val="F7F9FC"/>
          </a:solidFill>
          <a:ln/>
        </p:spPr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088" y="2789634"/>
            <a:ext cx="171450" cy="142875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957263" y="2757488"/>
            <a:ext cx="57150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C3E50"/>
                </a:solidFill>
              </a:rPr>
              <a:t>毛发掉落</a:t>
            </a:r>
            <a:endParaRPr lang="en-US" sz="987" dirty="0"/>
          </a:p>
        </p:txBody>
      </p:sp>
      <p:sp>
        <p:nvSpPr>
          <p:cNvPr id="24" name="Text 14"/>
          <p:cNvSpPr/>
          <p:nvPr/>
        </p:nvSpPr>
        <p:spPr>
          <a:xfrm>
            <a:off x="957263" y="3007519"/>
            <a:ext cx="45720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密度检测</a:t>
            </a:r>
            <a:endParaRPr lang="en-US" sz="834" dirty="0"/>
          </a:p>
        </p:txBody>
      </p:sp>
      <p:pic>
        <p:nvPicPr>
          <p:cNvPr id="2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1613" y="3046809"/>
            <a:ext cx="75009" cy="85725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1603772" y="3007519"/>
            <a:ext cx="80010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识别高频掉毛区</a:t>
            </a:r>
            <a:endParaRPr lang="en-US" sz="834" dirty="0"/>
          </a:p>
        </p:txBody>
      </p:sp>
      <p:pic>
        <p:nvPicPr>
          <p:cNvPr id="2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1022" y="3046809"/>
            <a:ext cx="75009" cy="85725"/>
          </a:xfrm>
          <a:prstGeom prst="rect">
            <a:avLst/>
          </a:prstGeom>
        </p:spPr>
      </p:pic>
      <p:sp>
        <p:nvSpPr>
          <p:cNvPr id="28" name="Text 16"/>
          <p:cNvSpPr/>
          <p:nvPr/>
        </p:nvSpPr>
        <p:spPr>
          <a:xfrm>
            <a:off x="2593181" y="3007519"/>
            <a:ext cx="68580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规划高频清扫</a:t>
            </a:r>
            <a:endParaRPr lang="en-US" sz="834" dirty="0"/>
          </a:p>
        </p:txBody>
      </p:sp>
      <p:sp>
        <p:nvSpPr>
          <p:cNvPr id="29" name="Shape 17"/>
          <p:cNvSpPr/>
          <p:nvPr/>
        </p:nvSpPr>
        <p:spPr>
          <a:xfrm>
            <a:off x="571500" y="3343275"/>
            <a:ext cx="4400550" cy="585788"/>
          </a:xfrm>
          <a:prstGeom prst="rect">
            <a:avLst/>
          </a:prstGeom>
          <a:solidFill>
            <a:srgbClr val="F7F9FC"/>
          </a:solidFill>
          <a:ln/>
        </p:spPr>
      </p:sp>
      <p:pic>
        <p:nvPicPr>
          <p:cNvPr id="30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088" y="3461147"/>
            <a:ext cx="171450" cy="142875"/>
          </a:xfrm>
          <a:prstGeom prst="rect">
            <a:avLst/>
          </a:prstGeom>
        </p:spPr>
      </p:pic>
      <p:sp>
        <p:nvSpPr>
          <p:cNvPr id="31" name="Text 18"/>
          <p:cNvSpPr/>
          <p:nvPr/>
        </p:nvSpPr>
        <p:spPr>
          <a:xfrm>
            <a:off x="957263" y="3429000"/>
            <a:ext cx="57150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C3E50"/>
                </a:solidFill>
              </a:rPr>
              <a:t>猫砂带出</a:t>
            </a:r>
            <a:endParaRPr lang="en-US" sz="987" dirty="0"/>
          </a:p>
        </p:txBody>
      </p:sp>
      <p:sp>
        <p:nvSpPr>
          <p:cNvPr id="32" name="Text 19"/>
          <p:cNvSpPr/>
          <p:nvPr/>
        </p:nvSpPr>
        <p:spPr>
          <a:xfrm>
            <a:off x="957263" y="3679031"/>
            <a:ext cx="45720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轨迹追踪</a:t>
            </a:r>
            <a:endParaRPr lang="en-US" sz="834" dirty="0"/>
          </a:p>
        </p:txBody>
      </p:sp>
      <p:pic>
        <p:nvPicPr>
          <p:cNvPr id="3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1613" y="3718322"/>
            <a:ext cx="75009" cy="85725"/>
          </a:xfrm>
          <a:prstGeom prst="rect">
            <a:avLst/>
          </a:prstGeom>
        </p:spPr>
      </p:pic>
      <p:sp>
        <p:nvSpPr>
          <p:cNvPr id="34" name="Text 20"/>
          <p:cNvSpPr/>
          <p:nvPr/>
        </p:nvSpPr>
        <p:spPr>
          <a:xfrm>
            <a:off x="1603772" y="3679031"/>
            <a:ext cx="68580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识别带砂路径</a:t>
            </a:r>
            <a:endParaRPr lang="en-US" sz="834" dirty="0"/>
          </a:p>
        </p:txBody>
      </p:sp>
      <p:pic>
        <p:nvPicPr>
          <p:cNvPr id="35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6722" y="3718322"/>
            <a:ext cx="75009" cy="85725"/>
          </a:xfrm>
          <a:prstGeom prst="rect">
            <a:avLst/>
          </a:prstGeom>
        </p:spPr>
      </p:pic>
      <p:sp>
        <p:nvSpPr>
          <p:cNvPr id="36" name="Text 21"/>
          <p:cNvSpPr/>
          <p:nvPr/>
        </p:nvSpPr>
        <p:spPr>
          <a:xfrm>
            <a:off x="2478881" y="3679031"/>
            <a:ext cx="68580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沿途吸尘清洁</a:t>
            </a:r>
            <a:endParaRPr lang="en-US" sz="834" dirty="0"/>
          </a:p>
        </p:txBody>
      </p:sp>
      <p:pic>
        <p:nvPicPr>
          <p:cNvPr id="37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72100" y="1328738"/>
            <a:ext cx="3200400" cy="2571750"/>
          </a:xfrm>
          <a:prstGeom prst="rect">
            <a:avLst/>
          </a:prstGeom>
        </p:spPr>
      </p:pic>
      <p:sp>
        <p:nvSpPr>
          <p:cNvPr id="38" name="Text 22"/>
          <p:cNvSpPr/>
          <p:nvPr/>
        </p:nvSpPr>
        <p:spPr>
          <a:xfrm>
            <a:off x="5829300" y="4014788"/>
            <a:ext cx="228600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718096"/>
                </a:solidFill>
              </a:rPr>
              <a:t>智能联动：发现污染即刻清洁，保持家居卫生</a:t>
            </a:r>
            <a:endParaRPr lang="en-US" sz="83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2C3E50"/>
                </a:solidFill>
              </a:rPr>
              <a:t>危险行为识别与干预</a:t>
            </a:r>
            <a:endParaRPr lang="en-US" sz="2121" dirty="0"/>
          </a:p>
        </p:txBody>
      </p:sp>
      <p:sp>
        <p:nvSpPr>
          <p:cNvPr id="4" name="Text 1"/>
          <p:cNvSpPr/>
          <p:nvPr/>
        </p:nvSpPr>
        <p:spPr>
          <a:xfrm>
            <a:off x="571500" y="950119"/>
            <a:ext cx="800100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4A90E2"/>
                </a:solidFill>
              </a:rPr>
              <a:t>实时监测与主动防护，全方位保障居家安全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571500" y="1371600"/>
            <a:ext cx="4640563" cy="642938"/>
          </a:xfrm>
          <a:prstGeom prst="rect">
            <a:avLst/>
          </a:prstGeom>
          <a:solidFill>
            <a:srgbClr val="F7F9FC"/>
          </a:solidFill>
          <a:ln/>
        </p:spPr>
      </p:sp>
      <p:sp>
        <p:nvSpPr>
          <p:cNvPr id="6" name="Shape 3"/>
          <p:cNvSpPr/>
          <p:nvPr/>
        </p:nvSpPr>
        <p:spPr>
          <a:xfrm>
            <a:off x="571500" y="1371600"/>
            <a:ext cx="42863" cy="642938"/>
          </a:xfrm>
          <a:prstGeom prst="rect">
            <a:avLst/>
          </a:prstGeom>
          <a:solidFill>
            <a:srgbClr val="ED8936"/>
          </a:solidFill>
          <a:ln/>
        </p:spPr>
      </p:sp>
      <p:sp>
        <p:nvSpPr>
          <p:cNvPr id="7" name="Text 4"/>
          <p:cNvSpPr/>
          <p:nvPr/>
        </p:nvSpPr>
        <p:spPr>
          <a:xfrm>
            <a:off x="714375" y="1478756"/>
            <a:ext cx="57150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C3E50"/>
                </a:solidFill>
              </a:rPr>
              <a:t>多宠打架</a:t>
            </a:r>
            <a:endParaRPr lang="en-US" sz="987" dirty="0"/>
          </a:p>
        </p:txBody>
      </p:sp>
      <p:sp>
        <p:nvSpPr>
          <p:cNvPr id="8" name="Shape 5"/>
          <p:cNvSpPr/>
          <p:nvPr/>
        </p:nvSpPr>
        <p:spPr>
          <a:xfrm>
            <a:off x="1393031" y="1504652"/>
            <a:ext cx="371503" cy="155377"/>
          </a:xfrm>
          <a:prstGeom prst="rect">
            <a:avLst/>
          </a:prstGeom>
          <a:solidFill>
            <a:srgbClr val="FFEBD6"/>
          </a:solidFill>
          <a:ln/>
        </p:spPr>
      </p:sp>
      <p:sp>
        <p:nvSpPr>
          <p:cNvPr id="9" name="Text 6"/>
          <p:cNvSpPr/>
          <p:nvPr/>
        </p:nvSpPr>
        <p:spPr>
          <a:xfrm>
            <a:off x="1393031" y="1504652"/>
            <a:ext cx="371503" cy="155377"/>
          </a:xfrm>
          <a:prstGeom prst="rect">
            <a:avLst/>
          </a:prstGeom>
          <a:noFill/>
          <a:ln/>
        </p:spPr>
        <p:txBody>
          <a:bodyPr wrap="square" lIns="68072" tIns="17018" rIns="68072" bIns="17018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ED8936"/>
                </a:solidFill>
              </a:rPr>
              <a:t>高风险</a:t>
            </a:r>
            <a:endParaRPr lang="en-US" sz="584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768078"/>
            <a:ext cx="142875" cy="1143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14400" y="1743075"/>
            <a:ext cx="115352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快速移动 + 攻击性叫声</a:t>
            </a:r>
            <a:endParaRPr lang="en-US" sz="834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897" y="1768078"/>
            <a:ext cx="142875" cy="1143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709922" y="1743075"/>
            <a:ext cx="1359266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喷射气雾驱离 / 播放警示音</a:t>
            </a:r>
            <a:endParaRPr lang="en-US" sz="834" dirty="0"/>
          </a:p>
        </p:txBody>
      </p:sp>
      <p:sp>
        <p:nvSpPr>
          <p:cNvPr id="14" name="Shape 9"/>
          <p:cNvSpPr/>
          <p:nvPr/>
        </p:nvSpPr>
        <p:spPr>
          <a:xfrm>
            <a:off x="571500" y="2121694"/>
            <a:ext cx="4640563" cy="642938"/>
          </a:xfrm>
          <a:prstGeom prst="rect">
            <a:avLst/>
          </a:prstGeom>
          <a:solidFill>
            <a:srgbClr val="F7F9FC"/>
          </a:solidFill>
          <a:ln/>
        </p:spPr>
      </p:sp>
      <p:sp>
        <p:nvSpPr>
          <p:cNvPr id="15" name="Shape 10"/>
          <p:cNvSpPr/>
          <p:nvPr/>
        </p:nvSpPr>
        <p:spPr>
          <a:xfrm>
            <a:off x="571500" y="2121694"/>
            <a:ext cx="42863" cy="642938"/>
          </a:xfrm>
          <a:prstGeom prst="rect">
            <a:avLst/>
          </a:prstGeom>
          <a:solidFill>
            <a:srgbClr val="ED8936"/>
          </a:solidFill>
          <a:ln/>
        </p:spPr>
      </p:sp>
      <p:sp>
        <p:nvSpPr>
          <p:cNvPr id="16" name="Text 11"/>
          <p:cNvSpPr/>
          <p:nvPr/>
        </p:nvSpPr>
        <p:spPr>
          <a:xfrm>
            <a:off x="714375" y="2228850"/>
            <a:ext cx="57150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C3E50"/>
                </a:solidFill>
              </a:rPr>
              <a:t>撕咬电线</a:t>
            </a:r>
            <a:endParaRPr lang="en-US" sz="987" dirty="0"/>
          </a:p>
        </p:txBody>
      </p:sp>
      <p:sp>
        <p:nvSpPr>
          <p:cNvPr id="17" name="Shape 12"/>
          <p:cNvSpPr/>
          <p:nvPr/>
        </p:nvSpPr>
        <p:spPr>
          <a:xfrm>
            <a:off x="1393031" y="2254746"/>
            <a:ext cx="457228" cy="155377"/>
          </a:xfrm>
          <a:prstGeom prst="rect">
            <a:avLst/>
          </a:prstGeom>
          <a:solidFill>
            <a:srgbClr val="FFEBD6"/>
          </a:solidFill>
          <a:ln/>
        </p:spPr>
      </p:sp>
      <p:sp>
        <p:nvSpPr>
          <p:cNvPr id="18" name="Text 13"/>
          <p:cNvSpPr/>
          <p:nvPr/>
        </p:nvSpPr>
        <p:spPr>
          <a:xfrm>
            <a:off x="1393031" y="2254746"/>
            <a:ext cx="457228" cy="155377"/>
          </a:xfrm>
          <a:prstGeom prst="rect">
            <a:avLst/>
          </a:prstGeom>
          <a:noFill/>
          <a:ln/>
        </p:spPr>
        <p:txBody>
          <a:bodyPr wrap="square" lIns="68072" tIns="17018" rIns="68072" bIns="17018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ED8936"/>
                </a:solidFill>
              </a:rPr>
              <a:t>触电风险</a:t>
            </a:r>
            <a:endParaRPr lang="en-US" sz="584" dirty="0"/>
          </a:p>
        </p:txBody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2518172"/>
            <a:ext cx="142875" cy="1143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914400" y="2493169"/>
            <a:ext cx="91440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特定区域行为检测</a:t>
            </a:r>
            <a:endParaRPr lang="en-US" sz="834" dirty="0"/>
          </a:p>
        </p:txBody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463" y="2518172"/>
            <a:ext cx="142875" cy="11430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4040488" y="2493169"/>
            <a:ext cx="102870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激光玩具转移注意力</a:t>
            </a:r>
            <a:endParaRPr lang="en-US" sz="834" dirty="0"/>
          </a:p>
        </p:txBody>
      </p:sp>
      <p:sp>
        <p:nvSpPr>
          <p:cNvPr id="23" name="Shape 16"/>
          <p:cNvSpPr/>
          <p:nvPr/>
        </p:nvSpPr>
        <p:spPr>
          <a:xfrm>
            <a:off x="571500" y="2871788"/>
            <a:ext cx="4640563" cy="642938"/>
          </a:xfrm>
          <a:prstGeom prst="rect">
            <a:avLst/>
          </a:prstGeom>
          <a:solidFill>
            <a:srgbClr val="F7F9FC"/>
          </a:solidFill>
          <a:ln/>
        </p:spPr>
      </p:sp>
      <p:sp>
        <p:nvSpPr>
          <p:cNvPr id="24" name="Shape 17"/>
          <p:cNvSpPr/>
          <p:nvPr/>
        </p:nvSpPr>
        <p:spPr>
          <a:xfrm>
            <a:off x="571500" y="2871788"/>
            <a:ext cx="42863" cy="642938"/>
          </a:xfrm>
          <a:prstGeom prst="rect">
            <a:avLst/>
          </a:prstGeom>
          <a:solidFill>
            <a:srgbClr val="ED8936"/>
          </a:solidFill>
          <a:ln/>
        </p:spPr>
      </p:sp>
      <p:sp>
        <p:nvSpPr>
          <p:cNvPr id="25" name="Text 18"/>
          <p:cNvSpPr/>
          <p:nvPr/>
        </p:nvSpPr>
        <p:spPr>
          <a:xfrm>
            <a:off x="714375" y="2978944"/>
            <a:ext cx="57150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C3E50"/>
                </a:solidFill>
              </a:rPr>
              <a:t>拆家破坏</a:t>
            </a:r>
            <a:endParaRPr lang="en-US" sz="987" dirty="0"/>
          </a:p>
        </p:txBody>
      </p:sp>
      <p:sp>
        <p:nvSpPr>
          <p:cNvPr id="26" name="Shape 19"/>
          <p:cNvSpPr/>
          <p:nvPr/>
        </p:nvSpPr>
        <p:spPr>
          <a:xfrm>
            <a:off x="1393031" y="3004840"/>
            <a:ext cx="457228" cy="155377"/>
          </a:xfrm>
          <a:prstGeom prst="rect">
            <a:avLst/>
          </a:prstGeom>
          <a:solidFill>
            <a:srgbClr val="FFEBD6"/>
          </a:solidFill>
          <a:ln/>
        </p:spPr>
      </p:sp>
      <p:sp>
        <p:nvSpPr>
          <p:cNvPr id="27" name="Text 20"/>
          <p:cNvSpPr/>
          <p:nvPr/>
        </p:nvSpPr>
        <p:spPr>
          <a:xfrm>
            <a:off x="1393031" y="3004840"/>
            <a:ext cx="457228" cy="155377"/>
          </a:xfrm>
          <a:prstGeom prst="rect">
            <a:avLst/>
          </a:prstGeom>
          <a:noFill/>
          <a:ln/>
        </p:spPr>
        <p:txBody>
          <a:bodyPr wrap="square" lIns="68072" tIns="17018" rIns="68072" bIns="17018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ED8936"/>
                </a:solidFill>
              </a:rPr>
              <a:t>财产损失</a:t>
            </a:r>
            <a:endParaRPr lang="en-US" sz="584" dirty="0"/>
          </a:p>
        </p:txBody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75" y="3268266"/>
            <a:ext cx="142875" cy="114300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914400" y="3243263"/>
            <a:ext cx="91440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物品异常移动检测</a:t>
            </a:r>
            <a:endParaRPr lang="en-US" sz="834" dirty="0"/>
          </a:p>
        </p:txBody>
      </p:sp>
      <p:pic>
        <p:nvPicPr>
          <p:cNvPr id="3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4763" y="3268266"/>
            <a:ext cx="142875" cy="114300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4154788" y="3243263"/>
            <a:ext cx="91440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播放主人语音制止</a:t>
            </a:r>
            <a:endParaRPr lang="en-US" sz="834" dirty="0"/>
          </a:p>
        </p:txBody>
      </p:sp>
      <p:sp>
        <p:nvSpPr>
          <p:cNvPr id="32" name="Shape 23"/>
          <p:cNvSpPr/>
          <p:nvPr/>
        </p:nvSpPr>
        <p:spPr>
          <a:xfrm>
            <a:off x="571500" y="3621881"/>
            <a:ext cx="4640563" cy="642938"/>
          </a:xfrm>
          <a:prstGeom prst="rect">
            <a:avLst/>
          </a:prstGeom>
          <a:solidFill>
            <a:srgbClr val="F7F9FC"/>
          </a:solidFill>
          <a:ln/>
        </p:spPr>
      </p:sp>
      <p:sp>
        <p:nvSpPr>
          <p:cNvPr id="33" name="Shape 24"/>
          <p:cNvSpPr/>
          <p:nvPr/>
        </p:nvSpPr>
        <p:spPr>
          <a:xfrm>
            <a:off x="571500" y="3621881"/>
            <a:ext cx="42863" cy="642938"/>
          </a:xfrm>
          <a:prstGeom prst="rect">
            <a:avLst/>
          </a:prstGeom>
          <a:solidFill>
            <a:srgbClr val="ED8936"/>
          </a:solidFill>
          <a:ln/>
        </p:spPr>
      </p:sp>
      <p:sp>
        <p:nvSpPr>
          <p:cNvPr id="34" name="Text 25"/>
          <p:cNvSpPr/>
          <p:nvPr/>
        </p:nvSpPr>
        <p:spPr>
          <a:xfrm>
            <a:off x="714375" y="3729038"/>
            <a:ext cx="704803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C3E50"/>
                </a:solidFill>
              </a:rPr>
              <a:t>爬高 / 越界</a:t>
            </a:r>
            <a:endParaRPr lang="en-US" sz="987" dirty="0"/>
          </a:p>
        </p:txBody>
      </p:sp>
      <p:sp>
        <p:nvSpPr>
          <p:cNvPr id="35" name="Shape 26"/>
          <p:cNvSpPr/>
          <p:nvPr/>
        </p:nvSpPr>
        <p:spPr>
          <a:xfrm>
            <a:off x="1526335" y="3754934"/>
            <a:ext cx="457228" cy="155377"/>
          </a:xfrm>
          <a:prstGeom prst="rect">
            <a:avLst/>
          </a:prstGeom>
          <a:solidFill>
            <a:srgbClr val="FFEBD6"/>
          </a:solidFill>
          <a:ln/>
        </p:spPr>
      </p:sp>
      <p:sp>
        <p:nvSpPr>
          <p:cNvPr id="36" name="Text 27"/>
          <p:cNvSpPr/>
          <p:nvPr/>
        </p:nvSpPr>
        <p:spPr>
          <a:xfrm>
            <a:off x="1526335" y="3754934"/>
            <a:ext cx="457228" cy="155377"/>
          </a:xfrm>
          <a:prstGeom prst="rect">
            <a:avLst/>
          </a:prstGeom>
          <a:noFill/>
          <a:ln/>
        </p:spPr>
        <p:txBody>
          <a:bodyPr wrap="square" lIns="68072" tIns="17018" rIns="68072" bIns="17018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ED8936"/>
                </a:solidFill>
              </a:rPr>
              <a:t>跌落风险</a:t>
            </a:r>
            <a:endParaRPr lang="en-US" sz="584" dirty="0"/>
          </a:p>
        </p:txBody>
      </p:sp>
      <p:pic>
        <p:nvPicPr>
          <p:cNvPr id="3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375" y="4018359"/>
            <a:ext cx="142875" cy="114300"/>
          </a:xfrm>
          <a:prstGeom prst="rect">
            <a:avLst/>
          </a:prstGeom>
        </p:spPr>
      </p:pic>
      <p:sp>
        <p:nvSpPr>
          <p:cNvPr id="38" name="Text 28"/>
          <p:cNvSpPr/>
          <p:nvPr/>
        </p:nvSpPr>
        <p:spPr>
          <a:xfrm>
            <a:off x="914400" y="3993356"/>
            <a:ext cx="1016366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位置异常 / 禁区闯入</a:t>
            </a:r>
            <a:endParaRPr lang="en-US" sz="834" dirty="0"/>
          </a:p>
        </p:txBody>
      </p:sp>
      <p:pic>
        <p:nvPicPr>
          <p:cNvPr id="3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9943" y="4018359"/>
            <a:ext cx="142875" cy="114300"/>
          </a:xfrm>
          <a:prstGeom prst="rect">
            <a:avLst/>
          </a:prstGeom>
        </p:spPr>
      </p:pic>
      <p:sp>
        <p:nvSpPr>
          <p:cNvPr id="40" name="Text 29"/>
          <p:cNvSpPr/>
          <p:nvPr/>
        </p:nvSpPr>
        <p:spPr>
          <a:xfrm>
            <a:off x="4029968" y="3993356"/>
            <a:ext cx="103922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声音驱逐 + 远程提醒</a:t>
            </a:r>
            <a:endParaRPr lang="en-US" sz="834" dirty="0"/>
          </a:p>
        </p:txBody>
      </p:sp>
      <p:sp>
        <p:nvSpPr>
          <p:cNvPr id="41" name="Shape 30"/>
          <p:cNvSpPr/>
          <p:nvPr/>
        </p:nvSpPr>
        <p:spPr>
          <a:xfrm>
            <a:off x="571500" y="4371975"/>
            <a:ext cx="4640563" cy="642938"/>
          </a:xfrm>
          <a:prstGeom prst="rect">
            <a:avLst/>
          </a:prstGeom>
          <a:solidFill>
            <a:srgbClr val="F7F9FC"/>
          </a:solidFill>
          <a:ln/>
        </p:spPr>
      </p:sp>
      <p:sp>
        <p:nvSpPr>
          <p:cNvPr id="42" name="Shape 31"/>
          <p:cNvSpPr/>
          <p:nvPr/>
        </p:nvSpPr>
        <p:spPr>
          <a:xfrm>
            <a:off x="571500" y="4371975"/>
            <a:ext cx="42863" cy="642938"/>
          </a:xfrm>
          <a:prstGeom prst="rect">
            <a:avLst/>
          </a:prstGeom>
          <a:solidFill>
            <a:srgbClr val="ED8936"/>
          </a:solidFill>
          <a:ln/>
        </p:spPr>
      </p:sp>
      <p:sp>
        <p:nvSpPr>
          <p:cNvPr id="43" name="Text 32"/>
          <p:cNvSpPr/>
          <p:nvPr/>
        </p:nvSpPr>
        <p:spPr>
          <a:xfrm>
            <a:off x="714375" y="4479131"/>
            <a:ext cx="57150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C3E50"/>
                </a:solidFill>
              </a:rPr>
              <a:t>自残行为</a:t>
            </a:r>
            <a:endParaRPr lang="en-US" sz="987" dirty="0"/>
          </a:p>
        </p:txBody>
      </p:sp>
      <p:sp>
        <p:nvSpPr>
          <p:cNvPr id="44" name="Shape 33"/>
          <p:cNvSpPr/>
          <p:nvPr/>
        </p:nvSpPr>
        <p:spPr>
          <a:xfrm>
            <a:off x="1393031" y="4505027"/>
            <a:ext cx="285778" cy="155377"/>
          </a:xfrm>
          <a:prstGeom prst="rect">
            <a:avLst/>
          </a:prstGeom>
          <a:solidFill>
            <a:srgbClr val="FFEBD6"/>
          </a:solidFill>
          <a:ln/>
        </p:spPr>
      </p:sp>
      <p:sp>
        <p:nvSpPr>
          <p:cNvPr id="45" name="Text 34"/>
          <p:cNvSpPr/>
          <p:nvPr/>
        </p:nvSpPr>
        <p:spPr>
          <a:xfrm>
            <a:off x="1393031" y="4505027"/>
            <a:ext cx="285778" cy="155377"/>
          </a:xfrm>
          <a:prstGeom prst="rect">
            <a:avLst/>
          </a:prstGeom>
          <a:noFill/>
          <a:ln/>
        </p:spPr>
        <p:txBody>
          <a:bodyPr wrap="square" lIns="68072" tIns="17018" rIns="68072" bIns="17018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ED8936"/>
                </a:solidFill>
              </a:rPr>
              <a:t>紧急</a:t>
            </a:r>
            <a:endParaRPr lang="en-US" sz="584" dirty="0"/>
          </a:p>
        </p:txBody>
      </p:sp>
      <p:pic>
        <p:nvPicPr>
          <p:cNvPr id="46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375" y="4768453"/>
            <a:ext cx="142875" cy="114300"/>
          </a:xfrm>
          <a:prstGeom prst="rect">
            <a:avLst/>
          </a:prstGeom>
        </p:spPr>
      </p:pic>
      <p:sp>
        <p:nvSpPr>
          <p:cNvPr id="47" name="Text 35"/>
          <p:cNvSpPr/>
          <p:nvPr/>
        </p:nvSpPr>
        <p:spPr>
          <a:xfrm>
            <a:off x="914400" y="4743450"/>
            <a:ext cx="91440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异常重复动作识别</a:t>
            </a:r>
            <a:endParaRPr lang="en-US" sz="834" dirty="0"/>
          </a:p>
        </p:txBody>
      </p:sp>
      <p:pic>
        <p:nvPicPr>
          <p:cNvPr id="48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9943" y="4768453"/>
            <a:ext cx="142875" cy="114300"/>
          </a:xfrm>
          <a:prstGeom prst="rect">
            <a:avLst/>
          </a:prstGeom>
        </p:spPr>
      </p:pic>
      <p:sp>
        <p:nvSpPr>
          <p:cNvPr id="49" name="Text 36"/>
          <p:cNvSpPr/>
          <p:nvPr/>
        </p:nvSpPr>
        <p:spPr>
          <a:xfrm>
            <a:off x="4029968" y="4743450"/>
            <a:ext cx="103922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4A5568"/>
                </a:solidFill>
              </a:rPr>
              <a:t>通知主人 + 安抚音乐</a:t>
            </a:r>
            <a:endParaRPr lang="en-US" sz="834" dirty="0"/>
          </a:p>
        </p:txBody>
      </p:sp>
      <p:sp>
        <p:nvSpPr>
          <p:cNvPr id="50" name="Shape 37"/>
          <p:cNvSpPr/>
          <p:nvPr/>
        </p:nvSpPr>
        <p:spPr>
          <a:xfrm>
            <a:off x="5532137" y="1663601"/>
            <a:ext cx="3040363" cy="2857500"/>
          </a:xfrm>
          <a:prstGeom prst="rect">
            <a:avLst/>
          </a:prstGeom>
          <a:solidFill>
            <a:srgbClr val="F0F0F0"/>
          </a:solidFill>
          <a:ln/>
        </p:spPr>
      </p:sp>
      <p:pic>
        <p:nvPicPr>
          <p:cNvPr id="51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2137" y="1663601"/>
            <a:ext cx="3040363" cy="2857500"/>
          </a:xfrm>
          <a:prstGeom prst="rect">
            <a:avLst/>
          </a:prstGeom>
        </p:spPr>
      </p:pic>
      <p:sp>
        <p:nvSpPr>
          <p:cNvPr id="52" name="Text 38"/>
          <p:cNvSpPr/>
          <p:nvPr/>
        </p:nvSpPr>
        <p:spPr>
          <a:xfrm>
            <a:off x="6453318" y="4628257"/>
            <a:ext cx="1197973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718096"/>
                </a:solidFill>
              </a:rPr>
              <a:t>AI摄像头实时守护宠物安全</a:t>
            </a:r>
            <a:endParaRPr lang="en-US" sz="72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2C3E50"/>
                </a:solidFill>
              </a:rPr>
              <a:t>日常分享：AI生成宠物精彩瞬间集锦</a:t>
            </a:r>
            <a:endParaRPr lang="en-US" sz="2121" dirty="0"/>
          </a:p>
        </p:txBody>
      </p:sp>
      <p:sp>
        <p:nvSpPr>
          <p:cNvPr id="4" name="Text 1"/>
          <p:cNvSpPr/>
          <p:nvPr/>
        </p:nvSpPr>
        <p:spPr>
          <a:xfrm>
            <a:off x="571500" y="950119"/>
            <a:ext cx="800100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4A90E2"/>
                </a:solidFill>
              </a:rPr>
              <a:t>智能筛选与剪辑，一键生成社交大片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571500" y="1585913"/>
            <a:ext cx="1440163" cy="137874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1005818" y="1585913"/>
            <a:ext cx="571500" cy="571500"/>
          </a:xfrm>
          <a:prstGeom prst="ellipse">
            <a:avLst/>
          </a:prstGeom>
          <a:solidFill>
            <a:srgbClr val="FFFFFF"/>
          </a:solidFill>
          <a:ln w="27432">
            <a:solidFill>
              <a:srgbClr val="4A90E2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980" y="1757363"/>
            <a:ext cx="257175" cy="2286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05818" y="2328863"/>
            <a:ext cx="57150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C3E50"/>
                </a:solidFill>
              </a:rPr>
              <a:t>智能捕获</a:t>
            </a:r>
            <a:endParaRPr lang="en-US" sz="987" dirty="0"/>
          </a:p>
        </p:txBody>
      </p:sp>
      <p:sp>
        <p:nvSpPr>
          <p:cNvPr id="9" name="Text 5"/>
          <p:cNvSpPr/>
          <p:nvPr/>
        </p:nvSpPr>
        <p:spPr>
          <a:xfrm>
            <a:off x="940436" y="2621756"/>
            <a:ext cx="70226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718096"/>
                </a:solidFill>
              </a:rPr>
              <a:t>摄像头24小时</a:t>
            </a:r>
            <a:pPr algn="ctr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718096"/>
                </a:solidFill>
              </a:rPr>
              <a:t>
</a:t>
            </a:r>
            <a:pPr algn="ctr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718096"/>
                </a:solidFill>
              </a:rPr>
              <a:t>记录宠物活动</a:t>
            </a:r>
            <a:endParaRPr lang="en-US" sz="834" dirty="0"/>
          </a:p>
        </p:txBody>
      </p:sp>
      <p:sp>
        <p:nvSpPr>
          <p:cNvPr id="10" name="Shape 6"/>
          <p:cNvSpPr/>
          <p:nvPr/>
        </p:nvSpPr>
        <p:spPr>
          <a:xfrm>
            <a:off x="2211688" y="1585913"/>
            <a:ext cx="1440163" cy="137874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1" name="Shape 7"/>
          <p:cNvSpPr/>
          <p:nvPr/>
        </p:nvSpPr>
        <p:spPr>
          <a:xfrm>
            <a:off x="2646006" y="1585913"/>
            <a:ext cx="571500" cy="571500"/>
          </a:xfrm>
          <a:prstGeom prst="ellipse">
            <a:avLst/>
          </a:prstGeom>
          <a:solidFill>
            <a:srgbClr val="FFFFFF"/>
          </a:solidFill>
          <a:ln w="27432">
            <a:solidFill>
              <a:srgbClr val="4A90E2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456" y="1757363"/>
            <a:ext cx="228600" cy="2286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646006" y="2328863"/>
            <a:ext cx="57150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C3E50"/>
                </a:solidFill>
              </a:rPr>
              <a:t>情感识别</a:t>
            </a:r>
            <a:endParaRPr lang="en-US" sz="987" dirty="0"/>
          </a:p>
        </p:txBody>
      </p:sp>
      <p:sp>
        <p:nvSpPr>
          <p:cNvPr id="14" name="Text 9"/>
          <p:cNvSpPr/>
          <p:nvPr/>
        </p:nvSpPr>
        <p:spPr>
          <a:xfrm>
            <a:off x="2475812" y="2621756"/>
            <a:ext cx="91188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718096"/>
                </a:solidFill>
              </a:rPr>
              <a:t>AI分析表情、动作</a:t>
            </a:r>
            <a:pPr algn="ctr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718096"/>
                </a:solidFill>
              </a:rPr>
              <a:t>
</a:t>
            </a:r>
            <a:pPr algn="ctr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718096"/>
                </a:solidFill>
              </a:rPr>
              <a:t>与场景氛围</a:t>
            </a:r>
            <a:endParaRPr lang="en-US" sz="834" dirty="0"/>
          </a:p>
        </p:txBody>
      </p:sp>
      <p:sp>
        <p:nvSpPr>
          <p:cNvPr id="15" name="Shape 10"/>
          <p:cNvSpPr/>
          <p:nvPr/>
        </p:nvSpPr>
        <p:spPr>
          <a:xfrm>
            <a:off x="3851877" y="1585913"/>
            <a:ext cx="1440163" cy="137874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6" name="Shape 11"/>
          <p:cNvSpPr/>
          <p:nvPr/>
        </p:nvSpPr>
        <p:spPr>
          <a:xfrm>
            <a:off x="4286194" y="1585913"/>
            <a:ext cx="571500" cy="571500"/>
          </a:xfrm>
          <a:prstGeom prst="ellipse">
            <a:avLst/>
          </a:prstGeom>
          <a:solidFill>
            <a:srgbClr val="FFFFFF"/>
          </a:solidFill>
          <a:ln w="27432">
            <a:solidFill>
              <a:srgbClr val="4A90E2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357" y="1757363"/>
            <a:ext cx="257175" cy="2286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4286194" y="2328863"/>
            <a:ext cx="57150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C3E50"/>
                </a:solidFill>
              </a:rPr>
              <a:t>精彩筛选</a:t>
            </a:r>
            <a:endParaRPr lang="en-US" sz="987" dirty="0"/>
          </a:p>
        </p:txBody>
      </p:sp>
      <p:sp>
        <p:nvSpPr>
          <p:cNvPr id="19" name="Text 13"/>
          <p:cNvSpPr/>
          <p:nvPr/>
        </p:nvSpPr>
        <p:spPr>
          <a:xfrm>
            <a:off x="4171894" y="2621756"/>
            <a:ext cx="8001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718096"/>
                </a:solidFill>
              </a:rPr>
              <a:t>自动识别可爱、</a:t>
            </a:r>
            <a:pPr algn="ctr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718096"/>
                </a:solidFill>
              </a:rPr>
              <a:t>
</a:t>
            </a:r>
            <a:pPr algn="ctr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718096"/>
                </a:solidFill>
              </a:rPr>
              <a:t>搞笑、温馨片段</a:t>
            </a:r>
            <a:endParaRPr lang="en-US" sz="834" dirty="0"/>
          </a:p>
        </p:txBody>
      </p:sp>
      <p:sp>
        <p:nvSpPr>
          <p:cNvPr id="20" name="Shape 14"/>
          <p:cNvSpPr/>
          <p:nvPr/>
        </p:nvSpPr>
        <p:spPr>
          <a:xfrm>
            <a:off x="5492065" y="1585913"/>
            <a:ext cx="1440163" cy="137874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1" name="Shape 15"/>
          <p:cNvSpPr/>
          <p:nvPr/>
        </p:nvSpPr>
        <p:spPr>
          <a:xfrm>
            <a:off x="5926382" y="1585913"/>
            <a:ext cx="571500" cy="571500"/>
          </a:xfrm>
          <a:prstGeom prst="ellipse">
            <a:avLst/>
          </a:prstGeom>
          <a:solidFill>
            <a:srgbClr val="FFFFFF"/>
          </a:solidFill>
          <a:ln w="27432">
            <a:solidFill>
              <a:srgbClr val="4A90E2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832" y="1757363"/>
            <a:ext cx="228600" cy="22860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926382" y="2328863"/>
            <a:ext cx="57150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C3E50"/>
                </a:solidFill>
              </a:rPr>
              <a:t>智能剪辑</a:t>
            </a:r>
            <a:endParaRPr lang="en-US" sz="987" dirty="0"/>
          </a:p>
        </p:txBody>
      </p:sp>
      <p:sp>
        <p:nvSpPr>
          <p:cNvPr id="24" name="Text 17"/>
          <p:cNvSpPr/>
          <p:nvPr/>
        </p:nvSpPr>
        <p:spPr>
          <a:xfrm>
            <a:off x="5869232" y="2621756"/>
            <a:ext cx="685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718096"/>
                </a:solidFill>
              </a:rPr>
              <a:t>根据情感标签</a:t>
            </a:r>
            <a:pPr algn="ctr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718096"/>
                </a:solidFill>
              </a:rPr>
              <a:t>
</a:t>
            </a:r>
            <a:pPr algn="ctr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718096"/>
                </a:solidFill>
              </a:rPr>
              <a:t>生成主题集锦</a:t>
            </a:r>
            <a:endParaRPr lang="en-US" sz="834" dirty="0"/>
          </a:p>
        </p:txBody>
      </p:sp>
      <p:sp>
        <p:nvSpPr>
          <p:cNvPr id="25" name="Shape 18"/>
          <p:cNvSpPr/>
          <p:nvPr/>
        </p:nvSpPr>
        <p:spPr>
          <a:xfrm>
            <a:off x="7132253" y="1585913"/>
            <a:ext cx="1440163" cy="137874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6" name="Shape 19"/>
          <p:cNvSpPr/>
          <p:nvPr/>
        </p:nvSpPr>
        <p:spPr>
          <a:xfrm>
            <a:off x="7566571" y="1585913"/>
            <a:ext cx="571500" cy="571500"/>
          </a:xfrm>
          <a:prstGeom prst="ellipse">
            <a:avLst/>
          </a:prstGeom>
          <a:solidFill>
            <a:srgbClr val="FFFFFF"/>
          </a:solidFill>
          <a:ln w="27432">
            <a:solidFill>
              <a:srgbClr val="ED8936"/>
            </a:solidFill>
            <a:prstDash val="solid"/>
          </a:ln>
        </p:spPr>
      </p:sp>
      <p:pic>
        <p:nvPicPr>
          <p:cNvPr id="2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2308" y="1757363"/>
            <a:ext cx="200025" cy="228600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7566571" y="2328863"/>
            <a:ext cx="57150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C3E50"/>
                </a:solidFill>
              </a:rPr>
              <a:t>一键分享</a:t>
            </a:r>
            <a:endParaRPr lang="en-US" sz="987" dirty="0"/>
          </a:p>
        </p:txBody>
      </p:sp>
      <p:sp>
        <p:nvSpPr>
          <p:cNvPr id="29" name="Text 21"/>
          <p:cNvSpPr/>
          <p:nvPr/>
        </p:nvSpPr>
        <p:spPr>
          <a:xfrm>
            <a:off x="7395121" y="2621756"/>
            <a:ext cx="914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718096"/>
                </a:solidFill>
              </a:rPr>
              <a:t>生成适合社交媒体</a:t>
            </a:r>
            <a:pPr algn="ctr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718096"/>
                </a:solidFill>
              </a:rPr>
              <a:t>
</a:t>
            </a:r>
            <a:pPr algn="ctr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718096"/>
                </a:solidFill>
              </a:rPr>
              <a:t>的高质量视频</a:t>
            </a:r>
            <a:endParaRPr lang="en-US" sz="834" dirty="0"/>
          </a:p>
        </p:txBody>
      </p:sp>
      <p:sp>
        <p:nvSpPr>
          <p:cNvPr id="30" name="Shape 22"/>
          <p:cNvSpPr/>
          <p:nvPr/>
        </p:nvSpPr>
        <p:spPr>
          <a:xfrm>
            <a:off x="571500" y="3798689"/>
            <a:ext cx="8001000" cy="916186"/>
          </a:xfrm>
          <a:prstGeom prst="rect">
            <a:avLst/>
          </a:prstGeom>
          <a:solidFill>
            <a:srgbClr val="F7F9FC"/>
          </a:solidFill>
          <a:ln/>
        </p:spPr>
      </p:sp>
      <p:sp>
        <p:nvSpPr>
          <p:cNvPr id="31" name="Shape 23"/>
          <p:cNvSpPr/>
          <p:nvPr/>
        </p:nvSpPr>
        <p:spPr>
          <a:xfrm>
            <a:off x="571500" y="3798689"/>
            <a:ext cx="42863" cy="916186"/>
          </a:xfrm>
          <a:prstGeom prst="rect">
            <a:avLst/>
          </a:prstGeom>
          <a:solidFill>
            <a:srgbClr val="4A90E2"/>
          </a:solidFill>
          <a:ln/>
        </p:spPr>
      </p:sp>
      <p:sp>
        <p:nvSpPr>
          <p:cNvPr id="32" name="Text 24"/>
          <p:cNvSpPr/>
          <p:nvPr/>
        </p:nvSpPr>
        <p:spPr>
          <a:xfrm>
            <a:off x="785813" y="4013002"/>
            <a:ext cx="75723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2C3E50"/>
                </a:solidFill>
              </a:rPr>
              <a:t>释放主人时间，记录美好时光</a:t>
            </a:r>
            <a:endParaRPr lang="en-US" sz="1090" dirty="0"/>
          </a:p>
        </p:txBody>
      </p:sp>
      <p:sp>
        <p:nvSpPr>
          <p:cNvPr id="33" name="Text 25"/>
          <p:cNvSpPr/>
          <p:nvPr/>
        </p:nvSpPr>
        <p:spPr>
          <a:xfrm>
            <a:off x="785813" y="4311253"/>
            <a:ext cx="7572375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4A5568"/>
                </a:solidFill>
              </a:rPr>
              <a:t>主人无需花费大量时间整理素材，AI自动为您捕捉每一个不可错过的精彩瞬间，让分享变得简单而有趣。</a:t>
            </a:r>
            <a:endParaRPr lang="en-US" sz="94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2026-01-20T09:59:13Z</dcterms:created>
  <dcterms:modified xsi:type="dcterms:W3CDTF">2026-01-20T09:59:13Z</dcterms:modified>
</cp:coreProperties>
</file>